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4"/>
  </p:notesMasterIdLst>
  <p:handoutMasterIdLst>
    <p:handoutMasterId r:id="rId45"/>
  </p:handoutMasterIdLst>
  <p:sldIdLst>
    <p:sldId id="256" r:id="rId2"/>
    <p:sldId id="258" r:id="rId3"/>
    <p:sldId id="300" r:id="rId4"/>
    <p:sldId id="259" r:id="rId5"/>
    <p:sldId id="305" r:id="rId6"/>
    <p:sldId id="306" r:id="rId7"/>
    <p:sldId id="307" r:id="rId8"/>
    <p:sldId id="308" r:id="rId9"/>
    <p:sldId id="315" r:id="rId10"/>
    <p:sldId id="309" r:id="rId11"/>
    <p:sldId id="310" r:id="rId12"/>
    <p:sldId id="311" r:id="rId13"/>
    <p:sldId id="312" r:id="rId14"/>
    <p:sldId id="313" r:id="rId15"/>
    <p:sldId id="314" r:id="rId16"/>
    <p:sldId id="268" r:id="rId17"/>
    <p:sldId id="271" r:id="rId18"/>
    <p:sldId id="298" r:id="rId19"/>
    <p:sldId id="299" r:id="rId20"/>
    <p:sldId id="304" r:id="rId21"/>
    <p:sldId id="302" r:id="rId22"/>
    <p:sldId id="267" r:id="rId23"/>
    <p:sldId id="272" r:id="rId24"/>
    <p:sldId id="277" r:id="rId25"/>
    <p:sldId id="278" r:id="rId26"/>
    <p:sldId id="279" r:id="rId27"/>
    <p:sldId id="280" r:id="rId28"/>
    <p:sldId id="281"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a:srgbClr val="376092"/>
    <a:srgbClr val="FED56E"/>
    <a:srgbClr val="FFFF99"/>
    <a:srgbClr val="FEDB82"/>
    <a:srgbClr val="FED05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0" autoAdjust="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1794"/>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0375"/>
          </a:xfrm>
          <a:prstGeom prst="rect">
            <a:avLst/>
          </a:prstGeom>
        </p:spPr>
        <p:txBody>
          <a:bodyPr vert="horz" lIns="91440" tIns="45720" rIns="91440" bIns="45720" rtlCol="0"/>
          <a:lstStyle>
            <a:lvl1pPr algn="r">
              <a:defRPr sz="1200"/>
            </a:lvl1pPr>
          </a:lstStyle>
          <a:p>
            <a:fld id="{B66E538E-F45D-4A06-A65E-61BF3F940FEA}" type="datetimeFigureOut">
              <a:rPr lang="en-US" smtClean="0"/>
              <a:t>8/8/2011</a:t>
            </a:fld>
            <a:endParaRPr lang="en-US"/>
          </a:p>
        </p:txBody>
      </p:sp>
      <p:sp>
        <p:nvSpPr>
          <p:cNvPr id="4" name="Footer Placeholder 3"/>
          <p:cNvSpPr>
            <a:spLocks noGrp="1"/>
          </p:cNvSpPr>
          <p:nvPr>
            <p:ph type="ftr" sz="quarter" idx="2"/>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1440" tIns="45720" rIns="91440" bIns="45720" rtlCol="0" anchor="b"/>
          <a:lstStyle>
            <a:lvl1pPr algn="r">
              <a:defRPr sz="1200"/>
            </a:lvl1pPr>
          </a:lstStyle>
          <a:p>
            <a:fld id="{D5E0265E-DA9B-42C2-8A66-824347AF991A}"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27475" y="0"/>
            <a:ext cx="3005138" cy="460375"/>
          </a:xfrm>
          <a:prstGeom prst="rect">
            <a:avLst/>
          </a:prstGeom>
        </p:spPr>
        <p:txBody>
          <a:bodyPr vert="horz" lIns="91440" tIns="45720" rIns="91440" bIns="45720" rtlCol="0"/>
          <a:lstStyle>
            <a:lvl1pPr algn="r">
              <a:defRPr sz="1200"/>
            </a:lvl1pPr>
          </a:lstStyle>
          <a:p>
            <a:fld id="{B1938F84-50E7-4BCE-BC8E-8A3C5F22C4AF}" type="datetimeFigureOut">
              <a:rPr lang="en-US" smtClean="0"/>
              <a:pPr/>
              <a:t>8/8/2011</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3738" y="4379913"/>
            <a:ext cx="5546725" cy="4148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475" y="8758238"/>
            <a:ext cx="3005138" cy="460375"/>
          </a:xfrm>
          <a:prstGeom prst="rect">
            <a:avLst/>
          </a:prstGeom>
        </p:spPr>
        <p:txBody>
          <a:bodyPr vert="horz" lIns="91440" tIns="45720" rIns="91440" bIns="45720" rtlCol="0" anchor="b"/>
          <a:lstStyle>
            <a:lvl1pPr algn="r">
              <a:defRPr sz="1200"/>
            </a:lvl1pPr>
          </a:lstStyle>
          <a:p>
            <a:fld id="{DB88F4F7-2AF4-412A-97E9-0381E1C78CD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150000"/>
              </a:lnSpc>
            </a:pPr>
            <a:r>
              <a:rPr lang="en-US" dirty="0" smtClean="0">
                <a:latin typeface="Arial" pitchFamily="34" charset="0"/>
                <a:cs typeface="Arial" pitchFamily="34" charset="0"/>
              </a:rPr>
              <a:t>Every day of our lives, in some way or another, we experience the opportunity to lead or to follow.  In order for each of us to be successful in our professional and personal lives, it is essential that we are able to recognize the qualities of a good leader within ourselves,  to be an active contributing member of the team, and to know when to lead and when to follow.</a:t>
            </a:r>
          </a:p>
          <a:p>
            <a:pPr eaLnBrk="1" hangingPunct="1">
              <a:lnSpc>
                <a:spcPct val="150000"/>
              </a:lnSpc>
            </a:pPr>
            <a:endParaRPr lang="en-US" dirty="0" smtClean="0">
              <a:latin typeface="Arial" pitchFamily="34" charset="0"/>
              <a:cs typeface="Arial" pitchFamily="34" charset="0"/>
            </a:endParaRPr>
          </a:p>
          <a:p>
            <a:pPr>
              <a:lnSpc>
                <a:spcPct val="150000"/>
              </a:lnSpc>
            </a:pPr>
            <a:r>
              <a:rPr lang="en-CA" dirty="0" smtClean="0">
                <a:latin typeface="Arial" pitchFamily="34" charset="0"/>
                <a:cs typeface="Arial" pitchFamily="34" charset="0"/>
              </a:rPr>
              <a:t>James L. Fisher states “Leadership is the special quality which enables people to stand up and pull the rest of us over the horizon.”</a:t>
            </a:r>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endParaRPr lang="en-US" dirty="0" smtClean="0"/>
          </a:p>
          <a:p>
            <a:pPr>
              <a:lnSpc>
                <a:spcPct val="150000"/>
              </a:lnSpc>
            </a:pPr>
            <a:endParaRPr lang="en-US" dirty="0" smtClean="0"/>
          </a:p>
          <a:p>
            <a:pPr>
              <a:lnSpc>
                <a:spcPct val="150000"/>
              </a:lnSpc>
            </a:pPr>
            <a:r>
              <a:rPr lang="en-US" dirty="0" smtClean="0"/>
              <a:t>READ CHART</a:t>
            </a:r>
          </a:p>
          <a:p>
            <a:pPr>
              <a:lnSpc>
                <a:spcPct val="150000"/>
              </a:lnSpc>
            </a:pPr>
            <a:r>
              <a:rPr lang="en-US" dirty="0" smtClean="0"/>
              <a:t>Discipline means showing up early, staying late and doing whatever is ethically</a:t>
            </a:r>
          </a:p>
          <a:p>
            <a:pPr>
              <a:lnSpc>
                <a:spcPct val="150000"/>
              </a:lnSpc>
            </a:pPr>
            <a:r>
              <a:rPr lang="en-US" dirty="0" smtClean="0"/>
              <a:t>necessary to get the job done well and on time.  Discipline means saying</a:t>
            </a:r>
          </a:p>
          <a:p>
            <a:pPr>
              <a:lnSpc>
                <a:spcPct val="150000"/>
              </a:lnSpc>
            </a:pPr>
            <a:r>
              <a:rPr lang="en-US" dirty="0" smtClean="0"/>
              <a:t>“no” to negative thinking and disempowering actions and saying “yes”</a:t>
            </a:r>
          </a:p>
          <a:p>
            <a:pPr>
              <a:lnSpc>
                <a:spcPct val="150000"/>
              </a:lnSpc>
            </a:pPr>
            <a:r>
              <a:rPr lang="en-US" dirty="0" smtClean="0"/>
              <a:t>to getting involved and being part of the solution.  Discipline means</a:t>
            </a:r>
          </a:p>
          <a:p>
            <a:pPr>
              <a:lnSpc>
                <a:spcPct val="150000"/>
              </a:lnSpc>
            </a:pPr>
            <a:r>
              <a:rPr lang="en-US" dirty="0" smtClean="0"/>
              <a:t>going the extra mile, where there is typically</a:t>
            </a:r>
            <a:r>
              <a:rPr lang="en-US" baseline="0" dirty="0" smtClean="0"/>
              <a:t> less traffic.</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READ CHART</a:t>
            </a:r>
          </a:p>
          <a:p>
            <a:pPr>
              <a:lnSpc>
                <a:spcPct val="150000"/>
              </a:lnSpc>
            </a:pPr>
            <a:endParaRPr lang="en-US" dirty="0" smtClean="0"/>
          </a:p>
          <a:p>
            <a:pPr>
              <a:lnSpc>
                <a:spcPct val="150000"/>
              </a:lnSpc>
            </a:pPr>
            <a:r>
              <a:rPr lang="en-US" dirty="0" smtClean="0"/>
              <a:t>When we share our ideas, we enrich the mind.  Inspiring others is a </a:t>
            </a:r>
          </a:p>
          <a:p>
            <a:pPr>
              <a:lnSpc>
                <a:spcPct val="150000"/>
              </a:lnSpc>
            </a:pPr>
            <a:r>
              <a:rPr lang="en-US" dirty="0" smtClean="0"/>
              <a:t>matter</a:t>
            </a:r>
            <a:r>
              <a:rPr lang="en-US" baseline="0" dirty="0" smtClean="0"/>
              <a:t> of giving abundantly, sharing what is meant to be shared and</a:t>
            </a:r>
          </a:p>
          <a:p>
            <a:pPr>
              <a:lnSpc>
                <a:spcPct val="150000"/>
              </a:lnSpc>
            </a:pPr>
            <a:r>
              <a:rPr lang="en-US" baseline="0" dirty="0" smtClean="0"/>
              <a:t>looking out for one another.</a:t>
            </a:r>
          </a:p>
          <a:p>
            <a:pPr>
              <a:lnSpc>
                <a:spcPct val="150000"/>
              </a:lnSpc>
            </a:pPr>
            <a:r>
              <a:rPr lang="en-US" baseline="0" dirty="0" smtClean="0"/>
              <a:t>Leading with generosity is like tending a garden.  The objective</a:t>
            </a:r>
          </a:p>
          <a:p>
            <a:pPr>
              <a:lnSpc>
                <a:spcPct val="150000"/>
              </a:lnSpc>
            </a:pPr>
            <a:r>
              <a:rPr lang="en-US" baseline="0" dirty="0" smtClean="0"/>
              <a:t>is growth and prosperity.  It is about giving energy to gain energy. </a:t>
            </a:r>
          </a:p>
          <a:p>
            <a:pPr>
              <a:lnSpc>
                <a:spcPct val="150000"/>
              </a:lnSpc>
            </a:pPr>
            <a:r>
              <a:rPr lang="en-US" baseline="0" dirty="0" smtClean="0"/>
              <a:t>It is a cooperative win/win effort.  How can I help you help me?</a:t>
            </a:r>
          </a:p>
          <a:p>
            <a:pPr>
              <a:lnSpc>
                <a:spcPct val="150000"/>
              </a:lnSpc>
            </a:pPr>
            <a:r>
              <a:rPr lang="en-US" baseline="0" dirty="0" smtClean="0"/>
              <a:t>This requires that we are generous with our time, our resources,</a:t>
            </a:r>
          </a:p>
          <a:p>
            <a:pPr>
              <a:lnSpc>
                <a:spcPct val="150000"/>
              </a:lnSpc>
            </a:pPr>
            <a:r>
              <a:rPr lang="en-US" baseline="0" dirty="0" smtClean="0"/>
              <a:t>and our attention.  We must give of ourselves in order to receive.</a:t>
            </a:r>
          </a:p>
          <a:p>
            <a:pPr>
              <a:lnSpc>
                <a:spcPct val="150000"/>
              </a:lnSpc>
            </a:pPr>
            <a:r>
              <a:rPr lang="en-US" baseline="0" dirty="0" smtClean="0"/>
              <a:t>Ask yourself what gifts you have to offer to  your chapter or division.</a:t>
            </a:r>
          </a:p>
          <a:p>
            <a:pPr>
              <a:lnSpc>
                <a:spcPct val="150000"/>
              </a:lnSpc>
            </a:pPr>
            <a:r>
              <a:rPr lang="en-US" baseline="0" dirty="0" smtClean="0"/>
              <a:t>Consider any special talents or skills you may have.</a:t>
            </a:r>
          </a:p>
          <a:p>
            <a:pPr>
              <a:lnSpc>
                <a:spcPct val="150000"/>
              </a:lnSpc>
            </a:pP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READ</a:t>
            </a:r>
            <a:r>
              <a:rPr lang="en-US" baseline="0" dirty="0" smtClean="0"/>
              <a:t> CHART</a:t>
            </a:r>
            <a:endParaRPr lang="en-US" dirty="0" smtClean="0"/>
          </a:p>
          <a:p>
            <a:pPr>
              <a:lnSpc>
                <a:spcPct val="150000"/>
              </a:lnSpc>
            </a:pPr>
            <a:endParaRPr lang="en-US" dirty="0" smtClean="0"/>
          </a:p>
          <a:p>
            <a:pPr>
              <a:lnSpc>
                <a:spcPct val="150000"/>
              </a:lnSpc>
            </a:pPr>
            <a:r>
              <a:rPr lang="en-US" dirty="0" smtClean="0"/>
              <a:t>When it comes to influencing and inspiring others, nothing speaks</a:t>
            </a:r>
          </a:p>
          <a:p>
            <a:pPr>
              <a:lnSpc>
                <a:spcPct val="150000"/>
              </a:lnSpc>
            </a:pPr>
            <a:r>
              <a:rPr lang="en-US" dirty="0" smtClean="0"/>
              <a:t>louder than credibility.  To truly inspire others, they have</a:t>
            </a:r>
            <a:r>
              <a:rPr lang="en-US" baseline="0" dirty="0" smtClean="0"/>
              <a:t> to want</a:t>
            </a:r>
          </a:p>
          <a:p>
            <a:pPr>
              <a:lnSpc>
                <a:spcPct val="150000"/>
              </a:lnSpc>
            </a:pPr>
            <a:r>
              <a:rPr lang="en-US" baseline="0" dirty="0" smtClean="0"/>
              <a:t>to do what you want them to do.  They have to believe in you</a:t>
            </a:r>
          </a:p>
          <a:p>
            <a:pPr>
              <a:lnSpc>
                <a:spcPct val="150000"/>
              </a:lnSpc>
            </a:pPr>
            <a:r>
              <a:rPr lang="en-US" baseline="0" dirty="0" smtClean="0"/>
              <a:t>and the direction you intend to go.</a:t>
            </a:r>
          </a:p>
          <a:p>
            <a:pPr>
              <a:lnSpc>
                <a:spcPct val="150000"/>
              </a:lnSpc>
            </a:pPr>
            <a:r>
              <a:rPr lang="en-US" baseline="0" dirty="0" smtClean="0"/>
              <a:t>We must speak from a depth of knowledge, drawing from a</a:t>
            </a:r>
          </a:p>
          <a:p>
            <a:pPr>
              <a:lnSpc>
                <a:spcPct val="150000"/>
              </a:lnSpc>
            </a:pPr>
            <a:r>
              <a:rPr lang="en-US" baseline="0" dirty="0" smtClean="0"/>
              <a:t>rich pool of experiences, emotional intelligence and ingenuity.</a:t>
            </a:r>
          </a:p>
          <a:p>
            <a:pPr>
              <a:lnSpc>
                <a:spcPct val="150000"/>
              </a:lnSpc>
            </a:pPr>
            <a:r>
              <a:rPr lang="en-US" baseline="0" dirty="0" smtClean="0"/>
              <a:t>We must have extraordinary faith and belief in what we say</a:t>
            </a:r>
          </a:p>
          <a:p>
            <a:pPr>
              <a:lnSpc>
                <a:spcPct val="150000"/>
              </a:lnSpc>
            </a:pPr>
            <a:r>
              <a:rPr lang="en-US" baseline="0" dirty="0" smtClean="0"/>
              <a:t>and do and in what we intend to do in order for others to</a:t>
            </a:r>
          </a:p>
          <a:p>
            <a:pPr>
              <a:lnSpc>
                <a:spcPct val="150000"/>
              </a:lnSpc>
            </a:pPr>
            <a:r>
              <a:rPr lang="en-US" baseline="0" dirty="0" smtClean="0"/>
              <a:t>Take the matter seriously.  Without this depth of passionate</a:t>
            </a:r>
          </a:p>
          <a:p>
            <a:pPr>
              <a:lnSpc>
                <a:spcPct val="150000"/>
              </a:lnSpc>
            </a:pPr>
            <a:r>
              <a:rPr lang="en-US" baseline="0" dirty="0" smtClean="0"/>
              <a:t>belief, it is unrealistic to expect others to believe in our cause.</a:t>
            </a:r>
          </a:p>
          <a:p>
            <a:pPr>
              <a:lnSpc>
                <a:spcPct val="150000"/>
              </a:lnSpc>
            </a:pPr>
            <a:r>
              <a:rPr lang="en-US" baseline="0" dirty="0" smtClean="0"/>
              <a:t>Some people say, “I will believe it when I see it”</a:t>
            </a:r>
          </a:p>
          <a:p>
            <a:pPr>
              <a:lnSpc>
                <a:spcPct val="150000"/>
              </a:lnSpc>
            </a:pPr>
            <a:r>
              <a:rPr lang="en-US" baseline="0" dirty="0" smtClean="0"/>
              <a:t>The passionate leader trusts, “I will see it when I believe it”</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READ CHART</a:t>
            </a:r>
          </a:p>
          <a:p>
            <a:pPr>
              <a:lnSpc>
                <a:spcPct val="150000"/>
              </a:lnSpc>
            </a:pPr>
            <a:endParaRPr lang="en-US" dirty="0" smtClean="0"/>
          </a:p>
          <a:p>
            <a:pPr>
              <a:lnSpc>
                <a:spcPct val="150000"/>
              </a:lnSpc>
            </a:pPr>
            <a:r>
              <a:rPr lang="en-US" dirty="0" smtClean="0"/>
              <a:t>Grace is fluid and dynamic with no beginning and no</a:t>
            </a:r>
            <a:r>
              <a:rPr lang="en-US" baseline="0" dirty="0" smtClean="0"/>
              <a:t> end.  </a:t>
            </a:r>
          </a:p>
          <a:p>
            <a:pPr>
              <a:lnSpc>
                <a:spcPct val="150000"/>
              </a:lnSpc>
            </a:pPr>
            <a:r>
              <a:rPr lang="en-US" baseline="0" dirty="0" smtClean="0"/>
              <a:t>It is always present, a frequency or vibration that plays</a:t>
            </a:r>
          </a:p>
          <a:p>
            <a:pPr>
              <a:lnSpc>
                <a:spcPct val="150000"/>
              </a:lnSpc>
            </a:pPr>
            <a:r>
              <a:rPr lang="en-US" baseline="0" dirty="0" smtClean="0"/>
              <a:t>continuously—even if we are not tuned into it.</a:t>
            </a:r>
          </a:p>
          <a:p>
            <a:pPr>
              <a:lnSpc>
                <a:spcPct val="150000"/>
              </a:lnSpc>
            </a:pPr>
            <a:r>
              <a:rPr lang="en-US" baseline="0" dirty="0" smtClean="0"/>
              <a:t>To access grace we must release ego thinking—</a:t>
            </a:r>
          </a:p>
          <a:p>
            <a:pPr>
              <a:lnSpc>
                <a:spcPct val="150000"/>
              </a:lnSpc>
            </a:pPr>
            <a:r>
              <a:rPr lang="en-US" baseline="0" dirty="0" smtClean="0"/>
              <a:t>disempowering thoughts such as greed, doubt,</a:t>
            </a:r>
          </a:p>
          <a:p>
            <a:pPr>
              <a:lnSpc>
                <a:spcPct val="150000"/>
              </a:lnSpc>
            </a:pPr>
            <a:r>
              <a:rPr lang="en-US" baseline="0" dirty="0" smtClean="0"/>
              <a:t>selfishness, pride, guilt and fear—and embrace</a:t>
            </a:r>
          </a:p>
          <a:p>
            <a:pPr>
              <a:lnSpc>
                <a:spcPct val="150000"/>
              </a:lnSpc>
            </a:pPr>
            <a:r>
              <a:rPr lang="en-US" baseline="0" dirty="0" smtClean="0"/>
              <a:t>our higher self.  There is no pretending to be</a:t>
            </a:r>
          </a:p>
          <a:p>
            <a:pPr>
              <a:lnSpc>
                <a:spcPct val="150000"/>
              </a:lnSpc>
            </a:pPr>
            <a:r>
              <a:rPr lang="en-US" baseline="0" dirty="0" smtClean="0"/>
              <a:t>graceful, as it requires honesty and integrity to</a:t>
            </a:r>
          </a:p>
          <a:p>
            <a:pPr>
              <a:lnSpc>
                <a:spcPct val="150000"/>
              </a:lnSpc>
            </a:pPr>
            <a:r>
              <a:rPr lang="en-US" baseline="0" dirty="0" smtClean="0"/>
              <a:t>shine forth. I looked grace up in the dictionary and</a:t>
            </a:r>
          </a:p>
          <a:p>
            <a:pPr>
              <a:lnSpc>
                <a:spcPct val="150000"/>
              </a:lnSpc>
            </a:pPr>
            <a:r>
              <a:rPr lang="en-US" baseline="0" dirty="0" smtClean="0"/>
              <a:t>It is defined as showing a sense of what is right and</a:t>
            </a:r>
          </a:p>
          <a:p>
            <a:pPr>
              <a:lnSpc>
                <a:spcPct val="150000"/>
              </a:lnSpc>
            </a:pPr>
            <a:r>
              <a:rPr lang="en-US" baseline="0" dirty="0" smtClean="0"/>
              <a:t>proper.  It is further described as having virtue, merit</a:t>
            </a:r>
          </a:p>
          <a:p>
            <a:pPr>
              <a:lnSpc>
                <a:spcPct val="150000"/>
              </a:lnSpc>
            </a:pPr>
            <a:r>
              <a:rPr lang="en-US" baseline="0" dirty="0" smtClean="0"/>
              <a:t>and excellence.   </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READ </a:t>
            </a:r>
            <a:r>
              <a:rPr lang="en-US" dirty="0" smtClean="0"/>
              <a:t>CHART – SENSE OF HUMOR</a:t>
            </a:r>
          </a:p>
          <a:p>
            <a:pPr>
              <a:lnSpc>
                <a:spcPct val="150000"/>
              </a:lnSpc>
            </a:pPr>
            <a:r>
              <a:rPr lang="en-US" dirty="0" smtClean="0"/>
              <a:t>We</a:t>
            </a:r>
            <a:r>
              <a:rPr lang="en-US" baseline="0" dirty="0" smtClean="0"/>
              <a:t> all know that a sense of humor is one of the most valuable assets</a:t>
            </a:r>
          </a:p>
          <a:p>
            <a:pPr>
              <a:lnSpc>
                <a:spcPct val="150000"/>
              </a:lnSpc>
            </a:pPr>
            <a:r>
              <a:rPr lang="en-US" baseline="0" dirty="0" smtClean="0"/>
              <a:t>we have.   Laughter creates a bond between people like</a:t>
            </a:r>
          </a:p>
          <a:p>
            <a:pPr>
              <a:lnSpc>
                <a:spcPct val="150000"/>
              </a:lnSpc>
            </a:pPr>
            <a:r>
              <a:rPr lang="en-US" baseline="0" dirty="0" smtClean="0"/>
              <a:t>nothing else and can diffuse almost any issue.  </a:t>
            </a:r>
          </a:p>
          <a:p>
            <a:pPr>
              <a:lnSpc>
                <a:spcPct val="150000"/>
              </a:lnSpc>
            </a:pPr>
            <a:r>
              <a:rPr lang="en-US" baseline="0" dirty="0" smtClean="0"/>
              <a:t>Bring humor into the workplace and our chapters whenever</a:t>
            </a:r>
          </a:p>
          <a:p>
            <a:pPr>
              <a:lnSpc>
                <a:spcPct val="150000"/>
              </a:lnSpc>
            </a:pPr>
            <a:r>
              <a:rPr lang="en-US" baseline="0" dirty="0" smtClean="0"/>
              <a:t>possible.  Laughing eases tension and stress and reduces</a:t>
            </a:r>
          </a:p>
          <a:p>
            <a:pPr>
              <a:lnSpc>
                <a:spcPct val="150000"/>
              </a:lnSpc>
            </a:pPr>
            <a:r>
              <a:rPr lang="en-US" baseline="0" dirty="0" smtClean="0"/>
              <a:t>anxiety levels.  </a:t>
            </a:r>
          </a:p>
          <a:p>
            <a:pPr>
              <a:lnSpc>
                <a:spcPct val="150000"/>
              </a:lnSpc>
            </a:pPr>
            <a:endParaRPr lang="en-US" baseline="0" dirty="0" smtClean="0"/>
          </a:p>
          <a:p>
            <a:pPr>
              <a:lnSpc>
                <a:spcPct val="150000"/>
              </a:lnSpc>
            </a:pPr>
            <a:r>
              <a:rPr lang="en-US" baseline="0" dirty="0" smtClean="0"/>
              <a:t>READ CHART - HUMILITY</a:t>
            </a:r>
          </a:p>
          <a:p>
            <a:pPr>
              <a:lnSpc>
                <a:spcPct val="150000"/>
              </a:lnSpc>
            </a:pPr>
            <a:r>
              <a:rPr lang="en-US" baseline="0" dirty="0" smtClean="0"/>
              <a:t>The wise person possesses humility.  Humility is the </a:t>
            </a:r>
          </a:p>
          <a:p>
            <a:pPr>
              <a:lnSpc>
                <a:spcPct val="150000"/>
              </a:lnSpc>
            </a:pPr>
            <a:r>
              <a:rPr lang="en-US" baseline="0" dirty="0" smtClean="0"/>
              <a:t>most difficult of all virtues to achieve; nothing dies harder</a:t>
            </a:r>
          </a:p>
          <a:p>
            <a:pPr>
              <a:lnSpc>
                <a:spcPct val="150000"/>
              </a:lnSpc>
            </a:pPr>
            <a:r>
              <a:rPr lang="en-US" baseline="0" dirty="0" smtClean="0"/>
              <a:t>than the desire to think well of one’s self.  </a:t>
            </a:r>
          </a:p>
          <a:p>
            <a:pPr>
              <a:lnSpc>
                <a:spcPct val="150000"/>
              </a:lnSpc>
            </a:pPr>
            <a:r>
              <a:rPr lang="en-US" baseline="0" dirty="0" smtClean="0"/>
              <a:t>As leaders, we must admit our mistakes and not be afraid to ask for help.</a:t>
            </a:r>
          </a:p>
          <a:p>
            <a:pPr>
              <a:lnSpc>
                <a:spcPct val="150000"/>
              </a:lnSpc>
            </a:pPr>
            <a:r>
              <a:rPr lang="en-US" baseline="0" dirty="0" smtClean="0"/>
              <a:t>I liked this quote from Margot Fonteyn:  The one important thing I have </a:t>
            </a:r>
          </a:p>
          <a:p>
            <a:pPr>
              <a:lnSpc>
                <a:spcPct val="150000"/>
              </a:lnSpc>
            </a:pPr>
            <a:r>
              <a:rPr lang="en-US" baseline="0" dirty="0" smtClean="0"/>
              <a:t>learned over the years is the difference between taking one’s </a:t>
            </a:r>
            <a:r>
              <a:rPr lang="en-US" i="1" baseline="0" dirty="0" smtClean="0"/>
              <a:t>work </a:t>
            </a:r>
          </a:p>
          <a:p>
            <a:pPr>
              <a:lnSpc>
                <a:spcPct val="150000"/>
              </a:lnSpc>
            </a:pPr>
            <a:r>
              <a:rPr lang="en-US" baseline="0" dirty="0" smtClean="0"/>
              <a:t>seriously and taking one’s </a:t>
            </a:r>
            <a:r>
              <a:rPr lang="en-US" i="1" baseline="0" dirty="0" smtClean="0"/>
              <a:t>self</a:t>
            </a:r>
            <a:r>
              <a:rPr lang="en-US" baseline="0" dirty="0" smtClean="0"/>
              <a:t> seriously.  The first is imperative</a:t>
            </a:r>
          </a:p>
          <a:p>
            <a:pPr>
              <a:lnSpc>
                <a:spcPct val="150000"/>
              </a:lnSpc>
            </a:pPr>
            <a:r>
              <a:rPr lang="en-US" baseline="0" dirty="0" smtClean="0"/>
              <a:t>and the second is disastrous.</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READ CHART</a:t>
            </a:r>
          </a:p>
          <a:p>
            <a:pPr>
              <a:lnSpc>
                <a:spcPct val="150000"/>
              </a:lnSpc>
            </a:pPr>
            <a:endParaRPr lang="en-US" dirty="0" smtClean="0"/>
          </a:p>
          <a:p>
            <a:pPr>
              <a:lnSpc>
                <a:spcPct val="150000"/>
              </a:lnSpc>
            </a:pPr>
            <a:r>
              <a:rPr lang="en-US" dirty="0" smtClean="0"/>
              <a:t>Nothing</a:t>
            </a:r>
            <a:r>
              <a:rPr lang="en-US" baseline="0" dirty="0" smtClean="0"/>
              <a:t> is more attractive and more motivating than a leader who takes</a:t>
            </a:r>
          </a:p>
          <a:p>
            <a:pPr>
              <a:lnSpc>
                <a:spcPct val="150000"/>
              </a:lnSpc>
            </a:pPr>
            <a:r>
              <a:rPr lang="en-US" baseline="0" dirty="0" smtClean="0"/>
              <a:t>the positive view, especially during times of great adversity.</a:t>
            </a:r>
          </a:p>
          <a:p>
            <a:pPr>
              <a:lnSpc>
                <a:spcPct val="150000"/>
              </a:lnSpc>
            </a:pPr>
            <a:r>
              <a:rPr lang="en-US" baseline="0" dirty="0" smtClean="0"/>
              <a:t>People will come out of the woodwork to participate in an</a:t>
            </a:r>
          </a:p>
          <a:p>
            <a:pPr>
              <a:lnSpc>
                <a:spcPct val="150000"/>
              </a:lnSpc>
            </a:pPr>
            <a:r>
              <a:rPr lang="en-US" baseline="0" dirty="0" smtClean="0"/>
              <a:t>atmosphere of excitement, passion and optimism.  Your level</a:t>
            </a:r>
          </a:p>
          <a:p>
            <a:pPr>
              <a:lnSpc>
                <a:spcPct val="150000"/>
              </a:lnSpc>
            </a:pPr>
            <a:r>
              <a:rPr lang="en-US" baseline="0" dirty="0" smtClean="0"/>
              <a:t>of success as a leader will be in direct proportion to your level</a:t>
            </a:r>
          </a:p>
          <a:p>
            <a:pPr>
              <a:lnSpc>
                <a:spcPct val="150000"/>
              </a:lnSpc>
            </a:pPr>
            <a:r>
              <a:rPr lang="en-US" baseline="0" dirty="0" smtClean="0"/>
              <a:t>of enthusiasm.</a:t>
            </a:r>
          </a:p>
          <a:p>
            <a:pPr>
              <a:lnSpc>
                <a:spcPct val="150000"/>
              </a:lnSpc>
            </a:pPr>
            <a:r>
              <a:rPr lang="en-US" baseline="0" dirty="0" smtClean="0"/>
              <a:t>Look at it this way…make the decision to be enthusiastic…</a:t>
            </a:r>
          </a:p>
          <a:p>
            <a:pPr>
              <a:lnSpc>
                <a:spcPct val="150000"/>
              </a:lnSpc>
            </a:pPr>
            <a:r>
              <a:rPr lang="en-US" baseline="0" dirty="0" smtClean="0"/>
              <a:t>not only will it put you in a positive state…you will have a </a:t>
            </a:r>
          </a:p>
          <a:p>
            <a:pPr>
              <a:lnSpc>
                <a:spcPct val="150000"/>
              </a:lnSpc>
            </a:pPr>
            <a:r>
              <a:rPr lang="en-US" baseline="0" dirty="0" smtClean="0"/>
              <a:t>positive impact on all those around you.  Make the decision</a:t>
            </a:r>
          </a:p>
          <a:p>
            <a:pPr>
              <a:lnSpc>
                <a:spcPct val="150000"/>
              </a:lnSpc>
            </a:pPr>
            <a:r>
              <a:rPr lang="en-US" baseline="0" dirty="0" smtClean="0"/>
              <a:t>to be enthusiastic and you’ll achieve every goal with greater</a:t>
            </a:r>
          </a:p>
          <a:p>
            <a:pPr>
              <a:lnSpc>
                <a:spcPct val="150000"/>
              </a:lnSpc>
            </a:pPr>
            <a:r>
              <a:rPr lang="en-US" baseline="0" dirty="0" smtClean="0"/>
              <a:t>ease, people will stick with you through thick and thin and </a:t>
            </a:r>
          </a:p>
          <a:p>
            <a:pPr>
              <a:lnSpc>
                <a:spcPct val="150000"/>
              </a:lnSpc>
            </a:pPr>
            <a:r>
              <a:rPr lang="en-US" baseline="0" dirty="0" smtClean="0"/>
              <a:t>most importantly, everyone will have more fun.</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I found this in the Rock Solid Leadership book by Robin Crowe.  </a:t>
            </a:r>
          </a:p>
          <a:p>
            <a:pPr>
              <a:lnSpc>
                <a:spcPct val="150000"/>
              </a:lnSpc>
            </a:pPr>
            <a:r>
              <a:rPr lang="en-US" dirty="0" smtClean="0"/>
              <a:t>It really brings home all the</a:t>
            </a:r>
            <a:r>
              <a:rPr lang="en-US" baseline="0" dirty="0" smtClean="0"/>
              <a:t> essentials to being a “remarkable”</a:t>
            </a:r>
          </a:p>
          <a:p>
            <a:pPr>
              <a:lnSpc>
                <a:spcPct val="150000"/>
              </a:lnSpc>
            </a:pPr>
            <a:r>
              <a:rPr lang="en-US" baseline="0" dirty="0" smtClean="0"/>
              <a:t>leader.   I love this because I think it makes it easy to remember. </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It’s about going against</a:t>
            </a:r>
            <a:r>
              <a:rPr lang="en-US" baseline="0" dirty="0" smtClean="0"/>
              <a:t> the odds and accepting responsibility</a:t>
            </a:r>
          </a:p>
          <a:p>
            <a:pPr>
              <a:lnSpc>
                <a:spcPct val="150000"/>
              </a:lnSpc>
            </a:pPr>
            <a:endParaRPr lang="en-US" baseline="0" dirty="0" smtClean="0"/>
          </a:p>
          <a:p>
            <a:pPr>
              <a:lnSpc>
                <a:spcPct val="150000"/>
              </a:lnSpc>
            </a:pPr>
            <a:r>
              <a:rPr lang="en-US" baseline="0" dirty="0" smtClean="0"/>
              <a:t>for the outcomes along the way.  It’s about exceeding expectations</a:t>
            </a:r>
          </a:p>
          <a:p>
            <a:pPr>
              <a:lnSpc>
                <a:spcPct val="150000"/>
              </a:lnSpc>
            </a:pPr>
            <a:endParaRPr lang="en-US" baseline="0" dirty="0" smtClean="0"/>
          </a:p>
          <a:p>
            <a:pPr>
              <a:lnSpc>
                <a:spcPct val="150000"/>
              </a:lnSpc>
            </a:pPr>
            <a:r>
              <a:rPr lang="en-US" baseline="0" dirty="0" smtClean="0"/>
              <a:t>by going the extra mile, by consistently going the distance to ensure success. </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pPr>
            <a:r>
              <a:rPr lang="en-US" dirty="0" smtClean="0">
                <a:latin typeface="Arial" pitchFamily="34" charset="0"/>
                <a:cs typeface="Arial" pitchFamily="34" charset="0"/>
              </a:rPr>
              <a:t>In Closing:</a:t>
            </a:r>
          </a:p>
          <a:p>
            <a:pPr marL="235161" indent="-235161" eaLnBrk="1" hangingPunct="1">
              <a:lnSpc>
                <a:spcPct val="150000"/>
              </a:lnSpc>
              <a:buFontTx/>
              <a:buChar char="•"/>
            </a:pPr>
            <a:r>
              <a:rPr lang="en-US" dirty="0" smtClean="0">
                <a:latin typeface="Arial" pitchFamily="34" charset="0"/>
                <a:cs typeface="Arial" pitchFamily="34" charset="0"/>
              </a:rPr>
              <a:t>Leaders develop a vision for moving members forward!</a:t>
            </a:r>
          </a:p>
          <a:p>
            <a:pPr marL="235161" indent="-235161" eaLnBrk="1" hangingPunct="1">
              <a:lnSpc>
                <a:spcPct val="150000"/>
              </a:lnSpc>
              <a:buFontTx/>
              <a:buChar char="•"/>
            </a:pPr>
            <a:r>
              <a:rPr lang="en-US" dirty="0" smtClean="0">
                <a:latin typeface="Arial" pitchFamily="34" charset="0"/>
                <a:cs typeface="Arial" pitchFamily="34" charset="0"/>
              </a:rPr>
              <a:t>Leaders share the role with others.  </a:t>
            </a:r>
          </a:p>
          <a:p>
            <a:pPr marL="235161" indent="-235161" eaLnBrk="1" hangingPunct="1">
              <a:lnSpc>
                <a:spcPct val="150000"/>
              </a:lnSpc>
              <a:buFontTx/>
              <a:buChar char="•"/>
            </a:pPr>
            <a:r>
              <a:rPr lang="en-US" dirty="0" smtClean="0">
                <a:latin typeface="Arial" pitchFamily="34" charset="0"/>
                <a:cs typeface="Arial" pitchFamily="34" charset="0"/>
              </a:rPr>
              <a:t>Succession planning begins the moment you walk through the door!</a:t>
            </a:r>
          </a:p>
          <a:p>
            <a:pPr marL="235161" indent="-235161" eaLnBrk="1" hangingPunct="1">
              <a:lnSpc>
                <a:spcPct val="150000"/>
              </a:lnSpc>
              <a:buFontTx/>
              <a:buChar char="•"/>
            </a:pPr>
            <a:r>
              <a:rPr lang="en-US" dirty="0" smtClean="0">
                <a:latin typeface="Arial" pitchFamily="34" charset="0"/>
                <a:cs typeface="Arial" pitchFamily="34" charset="0"/>
              </a:rPr>
              <a:t>Mentoring new leaders will make your succession planning a success!</a:t>
            </a:r>
          </a:p>
          <a:p>
            <a:pPr marL="235161" indent="-235161" eaLnBrk="1" hangingPunct="1">
              <a:lnSpc>
                <a:spcPct val="150000"/>
              </a:lnSpc>
              <a:buFontTx/>
              <a:buChar char="•"/>
            </a:pPr>
            <a:r>
              <a:rPr lang="en-US" dirty="0" smtClean="0">
                <a:latin typeface="Arial" pitchFamily="34" charset="0"/>
                <a:cs typeface="Arial" pitchFamily="34" charset="0"/>
              </a:rPr>
              <a:t>The</a:t>
            </a:r>
            <a:r>
              <a:rPr lang="en-US" baseline="0" dirty="0" smtClean="0">
                <a:latin typeface="Arial" pitchFamily="34" charset="0"/>
                <a:cs typeface="Arial" pitchFamily="34" charset="0"/>
              </a:rPr>
              <a:t> resources you need to be a leader are within you.</a:t>
            </a: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5161" indent="-235161" defTabSz="940643" eaLnBrk="1" hangingPunct="1">
              <a:lnSpc>
                <a:spcPct val="150000"/>
              </a:lnSpc>
              <a:buFontTx/>
              <a:buChar char="•"/>
              <a:defRPr/>
            </a:pPr>
            <a:r>
              <a:rPr lang="en-US" dirty="0" smtClean="0">
                <a:latin typeface="Arial" pitchFamily="34" charset="0"/>
                <a:cs typeface="Arial" pitchFamily="34" charset="0"/>
              </a:rPr>
              <a:t>Succession planning is a process to help define who our future leaders are.  It is</a:t>
            </a:r>
            <a:r>
              <a:rPr lang="en-US" baseline="0" dirty="0" smtClean="0">
                <a:latin typeface="Arial" pitchFamily="34" charset="0"/>
                <a:cs typeface="Arial" pitchFamily="34" charset="0"/>
              </a:rPr>
              <a:t> the opportunity </a:t>
            </a:r>
            <a:r>
              <a:rPr lang="en-US" dirty="0" smtClean="0">
                <a:latin typeface="Arial" pitchFamily="34" charset="0"/>
                <a:cs typeface="Arial" pitchFamily="34" charset="0"/>
              </a:rPr>
              <a:t>to help them reach their fullest potential, through leadership training, succession planning and mentoring. This will help us establish a solid leadership foundation for the future.</a:t>
            </a:r>
          </a:p>
          <a:p>
            <a:pPr marL="235161" indent="-235161" defTabSz="940643" eaLnBrk="1" hangingPunct="1">
              <a:lnSpc>
                <a:spcPct val="150000"/>
              </a:lnSpc>
              <a:buFontTx/>
              <a:buChar char="•"/>
              <a:defRPr/>
            </a:pPr>
            <a:endParaRPr lang="en-US" dirty="0" smtClean="0">
              <a:latin typeface="Arial" pitchFamily="34" charset="0"/>
              <a:cs typeface="Arial" pitchFamily="34" charset="0"/>
            </a:endParaRPr>
          </a:p>
          <a:p>
            <a:pPr marL="235161" indent="-235161" eaLnBrk="1" hangingPunct="1">
              <a:lnSpc>
                <a:spcPct val="150000"/>
              </a:lnSpc>
              <a:buFontTx/>
              <a:buChar char="•"/>
            </a:pPr>
            <a:r>
              <a:rPr lang="en-US" dirty="0" smtClean="0">
                <a:latin typeface="Arial" pitchFamily="34" charset="0"/>
                <a:cs typeface="Arial" pitchFamily="34" charset="0"/>
              </a:rPr>
              <a:t>Why is succession planning important?</a:t>
            </a:r>
          </a:p>
          <a:p>
            <a:pPr marL="235161" indent="-235161" eaLnBrk="1" hangingPunct="1">
              <a:lnSpc>
                <a:spcPct val="150000"/>
              </a:lnSpc>
              <a:buFontTx/>
              <a:buChar char="•"/>
            </a:pPr>
            <a:endParaRPr lang="en-US" dirty="0" smtClean="0">
              <a:latin typeface="Arial" pitchFamily="34" charset="0"/>
              <a:cs typeface="Arial" pitchFamily="34" charset="0"/>
            </a:endParaRPr>
          </a:p>
          <a:p>
            <a:pPr marL="235161" indent="-235161" eaLnBrk="1" hangingPunct="1">
              <a:lnSpc>
                <a:spcPct val="150000"/>
              </a:lnSpc>
              <a:buFontTx/>
              <a:buChar char="•"/>
            </a:pPr>
            <a:r>
              <a:rPr lang="en-US" dirty="0" smtClean="0">
                <a:latin typeface="Arial" pitchFamily="34" charset="0"/>
                <a:cs typeface="Arial" pitchFamily="34" charset="0"/>
              </a:rPr>
              <a:t>Succession planning allows us to move away from the reactive process of pleading with individuals to fill officer and committee chair positions to the proactive system of locating the right individuals to fill those roles.</a:t>
            </a:r>
          </a:p>
          <a:p>
            <a:pPr marL="235161" indent="-235161" eaLnBrk="1" hangingPunct="1">
              <a:lnSpc>
                <a:spcPct val="150000"/>
              </a:lnSpc>
              <a:buFontTx/>
              <a:buChar char="•"/>
            </a:pPr>
            <a:endParaRPr lang="en-US" dirty="0" smtClean="0">
              <a:latin typeface="Arial" pitchFamily="34" charset="0"/>
              <a:cs typeface="Arial" pitchFamily="34" charset="0"/>
            </a:endParaRPr>
          </a:p>
          <a:p>
            <a:pPr marL="235161" indent="-235161" eaLnBrk="1" hangingPunct="1">
              <a:lnSpc>
                <a:spcPct val="150000"/>
              </a:lnSpc>
              <a:buFontTx/>
              <a:buChar char="•"/>
            </a:pPr>
            <a:r>
              <a:rPr lang="en-US" dirty="0" smtClean="0">
                <a:latin typeface="Arial" pitchFamily="34" charset="0"/>
                <a:cs typeface="Arial" pitchFamily="34" charset="0"/>
              </a:rPr>
              <a:t>In his book, </a:t>
            </a:r>
            <a:r>
              <a:rPr lang="en-US" i="1" dirty="0" smtClean="0">
                <a:latin typeface="Arial" pitchFamily="34" charset="0"/>
                <a:cs typeface="Arial" pitchFamily="34" charset="0"/>
              </a:rPr>
              <a:t>Good to Great</a:t>
            </a:r>
            <a:r>
              <a:rPr lang="en-US" dirty="0" smtClean="0">
                <a:latin typeface="Arial" pitchFamily="34" charset="0"/>
                <a:cs typeface="Arial" pitchFamily="34" charset="0"/>
              </a:rPr>
              <a:t>, Jim Collins noted that the characteristic of a great leader is one who sets the company up to succeed after he or she is gone.  As leaders of our association, we need to set up our members -- along with chapter, division and international leaders -- to succeed after we are gone.</a:t>
            </a:r>
          </a:p>
          <a:p>
            <a:pPr marL="235161" indent="-235161">
              <a:lnSpc>
                <a:spcPct val="150000"/>
              </a:lnSpc>
              <a:buFontTx/>
              <a:buChar char="•"/>
            </a:pPr>
            <a:endParaRPr lang="en-US" dirty="0" smtClean="0">
              <a:latin typeface="Arial" pitchFamily="34" charset="0"/>
              <a:cs typeface="Arial" pitchFamily="34" charset="0"/>
            </a:endParaRPr>
          </a:p>
          <a:p>
            <a:pPr eaLnBrk="1" hangingPunct="1">
              <a:lnSpc>
                <a:spcPct val="150000"/>
              </a:lnSpc>
            </a:pPr>
            <a:endParaRPr lang="en-US" dirty="0" smtClean="0">
              <a:latin typeface="Arial" pitchFamily="34" charset="0"/>
              <a:cs typeface="Arial" pitchFamily="34" charset="0"/>
            </a:endParaRPr>
          </a:p>
          <a:p>
            <a:pPr>
              <a:lnSpc>
                <a:spcPct val="150000"/>
              </a:lnSpc>
            </a:pPr>
            <a:r>
              <a:rPr lang="en-CA" dirty="0" smtClean="0">
                <a:latin typeface="Arial" pitchFamily="34" charset="0"/>
                <a:cs typeface="Arial" pitchFamily="34" charset="0"/>
              </a:rPr>
              <a:t>James L. Fisher states “Leadership is the special quality which enables people to stand up and pull the rest of us over the horizon.”</a:t>
            </a:r>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spcBef>
                <a:spcPts val="1234"/>
              </a:spcBef>
              <a:spcAft>
                <a:spcPts val="617"/>
              </a:spcAft>
            </a:pPr>
            <a:r>
              <a:rPr lang="en-US" dirty="0" smtClean="0">
                <a:latin typeface="Arial" pitchFamily="34" charset="0"/>
                <a:cs typeface="Arial" pitchFamily="34" charset="0"/>
              </a:rPr>
              <a:t>What is Succession Planning?</a:t>
            </a:r>
          </a:p>
          <a:p>
            <a:pPr marL="235161" indent="-235161" eaLnBrk="1" hangingPunct="1">
              <a:spcBef>
                <a:spcPts val="1234"/>
              </a:spcBef>
              <a:spcAft>
                <a:spcPts val="617"/>
              </a:spcAft>
              <a:buFontTx/>
              <a:buChar char="•"/>
            </a:pPr>
            <a:r>
              <a:rPr lang="en-US" dirty="0" smtClean="0">
                <a:latin typeface="Arial" pitchFamily="34" charset="0"/>
                <a:cs typeface="Arial" pitchFamily="34" charset="0"/>
              </a:rPr>
              <a:t>Having the right people in the right place at the right time</a:t>
            </a:r>
          </a:p>
          <a:p>
            <a:pPr marL="235161" indent="-235161" eaLnBrk="1" hangingPunct="1">
              <a:spcBef>
                <a:spcPts val="1234"/>
              </a:spcBef>
              <a:spcAft>
                <a:spcPts val="617"/>
              </a:spcAft>
              <a:buFontTx/>
              <a:buChar char="•"/>
            </a:pPr>
            <a:r>
              <a:rPr lang="en-US" dirty="0" smtClean="0">
                <a:latin typeface="Arial" pitchFamily="34" charset="0"/>
                <a:cs typeface="Arial" pitchFamily="34" charset="0"/>
              </a:rPr>
              <a:t>An ongoing process of identifying and developing future leaders</a:t>
            </a:r>
          </a:p>
          <a:p>
            <a:pPr marL="235161" indent="-235161" eaLnBrk="1" hangingPunct="1">
              <a:spcBef>
                <a:spcPts val="1234"/>
              </a:spcBef>
              <a:spcAft>
                <a:spcPts val="617"/>
              </a:spcAft>
              <a:buFontTx/>
              <a:buChar char="•"/>
            </a:pPr>
            <a:r>
              <a:rPr lang="en-US" dirty="0" smtClean="0">
                <a:latin typeface="Arial" pitchFamily="34" charset="0"/>
                <a:cs typeface="Arial" pitchFamily="34" charset="0"/>
              </a:rPr>
              <a:t>An opportunity to create standards for future leaders</a:t>
            </a:r>
          </a:p>
          <a:p>
            <a:pPr marL="235161" indent="-235161" eaLnBrk="1" hangingPunct="1">
              <a:spcBef>
                <a:spcPts val="1234"/>
              </a:spcBef>
              <a:spcAft>
                <a:spcPts val="617"/>
              </a:spcAft>
              <a:buFontTx/>
              <a:buChar char="•"/>
            </a:pPr>
            <a:r>
              <a:rPr lang="en-US" dirty="0" smtClean="0">
                <a:latin typeface="Arial" pitchFamily="34" charset="0"/>
                <a:cs typeface="Arial" pitchFamily="34" charset="0"/>
              </a:rPr>
              <a:t>Providing members with leadership resources.</a:t>
            </a:r>
          </a:p>
          <a:p>
            <a:pPr marL="235161" indent="-235161" eaLnBrk="1" hangingPunct="1"/>
            <a:endParaRPr lang="en-US" dirty="0" smtClean="0">
              <a:latin typeface="Arial" pitchFamily="34" charset="0"/>
              <a:cs typeface="Arial" pitchFamily="34" charset="0"/>
            </a:endParaRPr>
          </a:p>
          <a:p>
            <a:pPr marL="235161" indent="-235161" eaLnBrk="1" hangingPunct="1"/>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lvl="1" indent="-235161" defTabSz="940643" eaLnBrk="1" hangingPunct="1">
              <a:lnSpc>
                <a:spcPct val="150000"/>
              </a:lnSpc>
              <a:buFontTx/>
              <a:buAutoNum type="arabicPeriod"/>
              <a:defRPr/>
            </a:pPr>
            <a:r>
              <a:rPr lang="en-CA" dirty="0" smtClean="0">
                <a:latin typeface="Arial" pitchFamily="34" charset="0"/>
                <a:cs typeface="Arial" pitchFamily="34" charset="0"/>
              </a:rPr>
              <a:t>The real benefit of the strategic planning process is the process, not the plan document. </a:t>
            </a:r>
          </a:p>
          <a:p>
            <a:pPr marL="235161" lvl="1" indent="-235161" defTabSz="940643" eaLnBrk="1" hangingPunct="1">
              <a:lnSpc>
                <a:spcPct val="150000"/>
              </a:lnSpc>
              <a:buFontTx/>
              <a:buAutoNum type="arabicPeriod"/>
              <a:defRPr/>
            </a:pPr>
            <a:r>
              <a:rPr lang="en-CA" dirty="0" smtClean="0">
                <a:latin typeface="Arial" pitchFamily="34" charset="0"/>
                <a:cs typeface="Arial" pitchFamily="34" charset="0"/>
              </a:rPr>
              <a:t>There is no "perfect" plan. There's doing your best at strategic thinking and implementation, and learning from what you're doing to enhance what you're doing the next time around. </a:t>
            </a:r>
          </a:p>
          <a:p>
            <a:pPr marL="235161" lvl="1" indent="-235161" defTabSz="940643" eaLnBrk="1" hangingPunct="1">
              <a:lnSpc>
                <a:spcPct val="150000"/>
              </a:lnSpc>
              <a:buFontTx/>
              <a:buAutoNum type="arabicPeriod"/>
              <a:defRPr/>
            </a:pPr>
            <a:r>
              <a:rPr lang="en-CA" dirty="0" smtClean="0">
                <a:latin typeface="Arial" pitchFamily="34" charset="0"/>
                <a:cs typeface="Arial" pitchFamily="34" charset="0"/>
              </a:rPr>
              <a:t>The strategic planning process is usually not an "aha!" experience. It's a series of small moves that together keep the organization doing things right as it heads in the right direction. </a:t>
            </a:r>
          </a:p>
          <a:p>
            <a:pPr marL="235161" lvl="1" indent="-235161" defTabSz="940643" eaLnBrk="1" hangingPunct="1">
              <a:lnSpc>
                <a:spcPct val="150000"/>
              </a:lnSpc>
              <a:buFontTx/>
              <a:buAutoNum type="arabicPeriod"/>
              <a:defRPr/>
            </a:pPr>
            <a:r>
              <a:rPr lang="en-CA" dirty="0" smtClean="0">
                <a:latin typeface="Arial" pitchFamily="34" charset="0"/>
                <a:cs typeface="Arial" pitchFamily="34" charset="0"/>
              </a:rPr>
              <a:t>Use all </a:t>
            </a:r>
            <a:r>
              <a:rPr lang="en-US" dirty="0" smtClean="0">
                <a:latin typeface="Arial" pitchFamily="34" charset="0"/>
                <a:cs typeface="Arial" pitchFamily="34" charset="0"/>
              </a:rPr>
              <a:t>resources available – talk about support of past leaders at all levels of the association, along with the web community, the forum, and all of the other resources on the IAAP website.</a:t>
            </a:r>
          </a:p>
          <a:p>
            <a:pPr marL="235161" lvl="1" indent="-235161" defTabSz="940643" eaLnBrk="1" hangingPunct="1">
              <a:lnSpc>
                <a:spcPct val="150000"/>
              </a:lnSpc>
              <a:buFontTx/>
              <a:buAutoNum type="arabicPeriod"/>
              <a:defRPr/>
            </a:pPr>
            <a:r>
              <a:rPr lang="en-US" dirty="0" smtClean="0">
                <a:latin typeface="Arial" pitchFamily="34" charset="0"/>
                <a:cs typeface="Arial" pitchFamily="34" charset="0"/>
              </a:rPr>
              <a:t>Keep the vision and mission in mind.</a:t>
            </a:r>
            <a:r>
              <a:rPr lang="en-US" baseline="0" dirty="0" smtClean="0">
                <a:latin typeface="Arial" pitchFamily="34" charset="0"/>
                <a:cs typeface="Arial" pitchFamily="34" charset="0"/>
              </a:rPr>
              <a:t> </a:t>
            </a:r>
            <a:r>
              <a:rPr lang="en-US" dirty="0" smtClean="0">
                <a:latin typeface="Arial" pitchFamily="34" charset="0"/>
                <a:cs typeface="Arial" pitchFamily="34" charset="0"/>
              </a:rPr>
              <a:t>How does the succession plan support the strategic plan of the organization?</a:t>
            </a:r>
          </a:p>
          <a:p>
            <a:pPr marL="235161" indent="-235161" defTabSz="940643" eaLnBrk="1" hangingPunct="1">
              <a:lnSpc>
                <a:spcPct val="150000"/>
              </a:lnSpc>
              <a:defRPr/>
            </a:pPr>
            <a:r>
              <a:rPr lang="en-CA" dirty="0" smtClean="0">
                <a:latin typeface="Arial" pitchFamily="34" charset="0"/>
                <a:cs typeface="Arial" pitchFamily="34" charset="0"/>
              </a:rPr>
              <a:t>In planning, things usually aren't as bad as you fear nor as good as you'd like.  Start simple, but start!</a:t>
            </a:r>
          </a:p>
          <a:p>
            <a:pPr marL="235161" indent="-235161" eaLnBrk="1" hangingPunct="1"/>
            <a:endParaRPr lang="en-US" dirty="0" smtClean="0">
              <a:latin typeface="Arial" pitchFamily="34" charset="0"/>
              <a:cs typeface="Arial" pitchFamily="34" charset="0"/>
            </a:endParaRPr>
          </a:p>
          <a:p>
            <a:pPr marL="235161" indent="-235161" eaLnBrk="1" hangingPunct="1"/>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150000"/>
              </a:lnSpc>
            </a:pPr>
            <a:r>
              <a:rPr lang="en-US" dirty="0" smtClean="0">
                <a:latin typeface="Arial" pitchFamily="34" charset="0"/>
                <a:cs typeface="Arial" pitchFamily="34" charset="0"/>
              </a:rPr>
              <a:t>Succession planning includes:</a:t>
            </a:r>
          </a:p>
          <a:p>
            <a:pPr>
              <a:lnSpc>
                <a:spcPct val="150000"/>
              </a:lnSpc>
              <a:buFontTx/>
              <a:buChar char="•"/>
            </a:pPr>
            <a:r>
              <a:rPr lang="en-US" dirty="0" smtClean="0">
                <a:latin typeface="Arial" pitchFamily="34" charset="0"/>
                <a:cs typeface="Arial" pitchFamily="34" charset="0"/>
              </a:rPr>
              <a:t>  Strategic goal setting</a:t>
            </a:r>
          </a:p>
          <a:p>
            <a:pPr>
              <a:lnSpc>
                <a:spcPct val="150000"/>
              </a:lnSpc>
              <a:buFontTx/>
              <a:buChar char="•"/>
            </a:pPr>
            <a:r>
              <a:rPr lang="en-US" dirty="0" smtClean="0">
                <a:latin typeface="Arial" pitchFamily="34" charset="0"/>
                <a:cs typeface="Arial" pitchFamily="34" charset="0"/>
              </a:rPr>
              <a:t>  Laying a solid foundation</a:t>
            </a:r>
          </a:p>
          <a:p>
            <a:pPr>
              <a:lnSpc>
                <a:spcPct val="150000"/>
              </a:lnSpc>
              <a:buFontTx/>
              <a:buChar char="•"/>
            </a:pPr>
            <a:r>
              <a:rPr lang="en-US" dirty="0" smtClean="0">
                <a:latin typeface="Arial" pitchFamily="34" charset="0"/>
                <a:cs typeface="Arial" pitchFamily="34" charset="0"/>
              </a:rPr>
              <a:t>  Keeping your eyes on the horizon – be forward thinking</a:t>
            </a:r>
          </a:p>
          <a:p>
            <a:pPr>
              <a:lnSpc>
                <a:spcPct val="150000"/>
              </a:lnSpc>
            </a:pPr>
            <a:endParaRPr lang="en-US" dirty="0" smtClean="0">
              <a:latin typeface="Arial" pitchFamily="34" charset="0"/>
              <a:cs typeface="Arial" pitchFamily="34" charset="0"/>
            </a:endParaRPr>
          </a:p>
          <a:p>
            <a:pPr>
              <a:lnSpc>
                <a:spcPct val="15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a:lnSpc>
                <a:spcPct val="150000"/>
              </a:lnSpc>
              <a:buFontTx/>
              <a:buChar char="•"/>
            </a:pPr>
            <a:r>
              <a:rPr lang="en-US" dirty="0" smtClean="0">
                <a:latin typeface="Arial" pitchFamily="34" charset="0"/>
                <a:cs typeface="Arial" pitchFamily="34" charset="0"/>
              </a:rPr>
              <a:t>Where are we going?  “</a:t>
            </a:r>
            <a:r>
              <a:rPr lang="en-CA" dirty="0" smtClean="0">
                <a:latin typeface="Arial" pitchFamily="34" charset="0"/>
                <a:cs typeface="Arial" pitchFamily="34" charset="0"/>
              </a:rPr>
              <a:t>If you don’t know where you are going, any road will lead you there!” Do you know where our organization is going? </a:t>
            </a:r>
          </a:p>
          <a:p>
            <a:pPr marL="235161" indent="-235161">
              <a:lnSpc>
                <a:spcPct val="150000"/>
              </a:lnSpc>
              <a:buFontTx/>
              <a:buChar char="•"/>
            </a:pPr>
            <a:r>
              <a:rPr lang="en-US" dirty="0" smtClean="0">
                <a:latin typeface="Arial" pitchFamily="34" charset="0"/>
                <a:cs typeface="Arial" pitchFamily="34" charset="0"/>
              </a:rPr>
              <a:t>Do we know the vision and mission of our chapter, division and association?</a:t>
            </a:r>
          </a:p>
          <a:p>
            <a:pPr marL="235161" indent="-235161">
              <a:lnSpc>
                <a:spcPct val="150000"/>
              </a:lnSpc>
              <a:buFontTx/>
              <a:buChar char="•"/>
            </a:pPr>
            <a:r>
              <a:rPr lang="en-US" dirty="0" smtClean="0">
                <a:latin typeface="Arial" pitchFamily="34" charset="0"/>
                <a:cs typeface="Arial" pitchFamily="34" charset="0"/>
              </a:rPr>
              <a:t>What are the goals we want to attain – what plans, both strategic and tactical will allow us to reach those goals?</a:t>
            </a:r>
          </a:p>
          <a:p>
            <a:pPr marL="235161" indent="-235161">
              <a:lnSpc>
                <a:spcPct val="150000"/>
              </a:lnSpc>
              <a:buFontTx/>
              <a:buChar char="•"/>
            </a:pPr>
            <a:r>
              <a:rPr lang="en-US" dirty="0" smtClean="0">
                <a:latin typeface="Arial" pitchFamily="34" charset="0"/>
                <a:cs typeface="Arial" pitchFamily="34" charset="0"/>
              </a:rPr>
              <a:t>Who will take us there?  While now it may be current members, but it also has to be future members to keep our association viable and growing.</a:t>
            </a:r>
          </a:p>
          <a:p>
            <a:pPr marL="235161" indent="-235161">
              <a:lnSpc>
                <a:spcPct val="150000"/>
              </a:lnSpc>
              <a:buFontTx/>
              <a:buChar char="•"/>
            </a:pPr>
            <a:endParaRPr lang="en-US" dirty="0" smtClean="0">
              <a:latin typeface="Arial" pitchFamily="34" charset="0"/>
              <a:cs typeface="Arial" pitchFamily="34" charset="0"/>
            </a:endParaRPr>
          </a:p>
          <a:p>
            <a:pPr marL="235161" indent="-235161">
              <a:lnSpc>
                <a:spcPct val="150000"/>
              </a:lnSpc>
              <a:buFontTx/>
              <a:buChar char="•"/>
            </a:pPr>
            <a:endParaRPr lang="en-US" dirty="0" smtClean="0">
              <a:latin typeface="Arial" pitchFamily="34" charset="0"/>
              <a:cs typeface="Arial" pitchFamily="34" charset="0"/>
            </a:endParaRPr>
          </a:p>
          <a:p>
            <a:pPr>
              <a:lnSpc>
                <a:spcPct val="150000"/>
              </a:lnSpc>
            </a:pPr>
            <a:endParaRPr lang="en-US" dirty="0" smtClean="0">
              <a:latin typeface="Arial" pitchFamily="34" charset="0"/>
              <a:cs typeface="Arial" pitchFamily="34" charset="0"/>
            </a:endParaRPr>
          </a:p>
          <a:p>
            <a:pPr>
              <a:lnSpc>
                <a:spcPct val="15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150000"/>
              </a:lnSpc>
            </a:pPr>
            <a:r>
              <a:rPr lang="en-US" dirty="0" smtClean="0">
                <a:latin typeface="Arial" pitchFamily="34" charset="0"/>
                <a:cs typeface="Arial" pitchFamily="34" charset="0"/>
              </a:rPr>
              <a:t>To do this, we must lay a solid foundation for both current and future members.  Succession planning ensures that a member has been developed and is ready to step into a leadership role as the opportunity arises.</a:t>
            </a:r>
          </a:p>
          <a:p>
            <a:pPr>
              <a:lnSpc>
                <a:spcPct val="150000"/>
              </a:lnSpc>
            </a:pPr>
            <a:endParaRPr lang="en-US" dirty="0" smtClean="0">
              <a:latin typeface="Arial" pitchFamily="34" charset="0"/>
              <a:cs typeface="Arial" pitchFamily="34" charset="0"/>
            </a:endParaRPr>
          </a:p>
          <a:p>
            <a:pPr>
              <a:lnSpc>
                <a:spcPct val="150000"/>
              </a:lnSpc>
            </a:pPr>
            <a:r>
              <a:rPr lang="en-US" dirty="0" smtClean="0">
                <a:latin typeface="Arial" pitchFamily="34" charset="0"/>
                <a:cs typeface="Arial" pitchFamily="34" charset="0"/>
              </a:rPr>
              <a:t>An important component of this is communication – we need to communicate the process by which decisions are made, the requirements needed to make these decisions, and the benefits from the decision-making process.</a:t>
            </a:r>
          </a:p>
          <a:p>
            <a:pPr>
              <a:lnSpc>
                <a:spcPct val="150000"/>
              </a:lnSpc>
            </a:pPr>
            <a:endParaRPr lang="en-US" dirty="0" smtClean="0">
              <a:latin typeface="Arial" pitchFamily="34" charset="0"/>
              <a:cs typeface="Arial" pitchFamily="34" charset="0"/>
            </a:endParaRPr>
          </a:p>
          <a:p>
            <a:pPr>
              <a:lnSpc>
                <a:spcPct val="150000"/>
              </a:lnSpc>
            </a:pPr>
            <a:r>
              <a:rPr lang="en-US" dirty="0" smtClean="0">
                <a:latin typeface="Arial" pitchFamily="34" charset="0"/>
                <a:cs typeface="Arial" pitchFamily="34" charset="0"/>
              </a:rPr>
              <a:t>We have to maintain focus on the end goal and simplify the process of making decisions to move our chapters and divisions forward with leaders who are prepared.</a:t>
            </a:r>
          </a:p>
          <a:p>
            <a:pPr>
              <a:lnSpc>
                <a:spcPct val="150000"/>
              </a:lnSpc>
            </a:pPr>
            <a:endParaRPr lang="en-US" dirty="0" smtClean="0">
              <a:latin typeface="Arial" pitchFamily="34" charset="0"/>
              <a:cs typeface="Arial" pitchFamily="34" charset="0"/>
            </a:endParaRPr>
          </a:p>
          <a:p>
            <a:pPr>
              <a:lnSpc>
                <a:spcPct val="15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buFontTx/>
              <a:buChar char="•"/>
            </a:pPr>
            <a:r>
              <a:rPr lang="en-US" dirty="0" smtClean="0">
                <a:latin typeface="Arial" pitchFamily="34" charset="0"/>
                <a:cs typeface="Arial" pitchFamily="34" charset="0"/>
              </a:rPr>
              <a:t>Succession planning becomes the responsibility of the president when they take office.</a:t>
            </a:r>
          </a:p>
          <a:p>
            <a:pPr marL="235161" indent="-235161" eaLnBrk="1" hangingPunct="1">
              <a:spcBef>
                <a:spcPts val="1200"/>
              </a:spcBef>
              <a:buFontTx/>
              <a:buChar char="•"/>
            </a:pPr>
            <a:r>
              <a:rPr lang="en-US" dirty="0" smtClean="0">
                <a:latin typeface="Arial" pitchFamily="34" charset="0"/>
                <a:cs typeface="Arial" pitchFamily="34" charset="0"/>
              </a:rPr>
              <a:t>But succession planning really needs to begin the moment a new member walks through the door at their first meeting or at the new member orientation session.  You are identifying your resources – your members – by identifying their individuals strengths and abilities when they first begin their IAAP journey, you will help in the succession planning process.</a:t>
            </a:r>
          </a:p>
          <a:p>
            <a:pPr marL="235161" indent="-235161" eaLnBrk="1" hangingPunct="1">
              <a:spcBef>
                <a:spcPts val="1200"/>
              </a:spcBef>
              <a:buFontTx/>
              <a:buChar char="•"/>
            </a:pPr>
            <a:r>
              <a:rPr lang="en-US" dirty="0" smtClean="0">
                <a:latin typeface="Arial" pitchFamily="34" charset="0"/>
                <a:cs typeface="Arial" pitchFamily="34" charset="0"/>
              </a:rPr>
              <a:t>Often a bio introducing a new member to the chapter during a new member welcome will provide clues as to a person’s interests.  If you develop a bio form that asks not only their place of work, degrees, and other interests/hobbies, but also provide a space asking for their strengths in various tasks as well as areas in which they might need more experience, it will be a good start in determining how that member can help your chapter.</a:t>
            </a:r>
          </a:p>
          <a:p>
            <a:pPr marL="235161" indent="-235161" eaLnBrk="1" hangingPunct="1">
              <a:spcBef>
                <a:spcPts val="1200"/>
              </a:spcBef>
              <a:buFontTx/>
              <a:buChar char="•"/>
            </a:pPr>
            <a:r>
              <a:rPr lang="en-US" dirty="0" smtClean="0">
                <a:latin typeface="Arial" pitchFamily="34" charset="0"/>
                <a:cs typeface="Arial" pitchFamily="34" charset="0"/>
              </a:rPr>
              <a:t>What you might consider doing, if you don’t already have this information in place, is to develop a list of committees, along with the various tasks they complete throughout an IAAP year and review it with each new member.  Just giving them the list and asking them to circle areas of interests may not be enough.  But reviewing the list with each one individually will ensure the form gets completed and gives you a chance to build a better relationship with that person.</a:t>
            </a:r>
          </a:p>
          <a:p>
            <a:pPr marL="235161" indent="-235161" eaLnBrk="1" hangingPunct="1">
              <a:spcBef>
                <a:spcPts val="1200"/>
              </a:spcBef>
              <a:buFontTx/>
              <a:buChar char="•"/>
            </a:pPr>
            <a:r>
              <a:rPr lang="en-US" dirty="0" smtClean="0">
                <a:latin typeface="Arial" pitchFamily="34" charset="0"/>
                <a:cs typeface="Arial" pitchFamily="34" charset="0"/>
              </a:rPr>
              <a:t>Then you initially assign the individual to a committee or task or ask the individual to do something where their strengths lie and get them comfortable with the chapter environment.  If they are good at writing, perhaps you have them write an article for the chapter newsletter.  Or if you know they have good accounting skills, ask if they might consider being on the audit committee for the chapter.</a:t>
            </a:r>
          </a:p>
        </p:txBody>
      </p:sp>
      <p:sp>
        <p:nvSpPr>
          <p:cNvPr id="4" name="Slide Number Placeholder 3"/>
          <p:cNvSpPr>
            <a:spLocks noGrp="1"/>
          </p:cNvSpPr>
          <p:nvPr>
            <p:ph type="sldNum" sz="quarter" idx="10"/>
          </p:nvPr>
        </p:nvSpPr>
        <p:spPr/>
        <p:txBody>
          <a:bodyPr/>
          <a:lstStyle/>
          <a:p>
            <a:fld id="{DB88F4F7-2AF4-412A-97E9-0381E1C78CD3}"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hangingPunct="1"/>
            <a:r>
              <a:rPr lang="en-US" dirty="0" smtClean="0">
                <a:latin typeface="Arial" pitchFamily="34" charset="0"/>
                <a:cs typeface="Arial" pitchFamily="34" charset="0"/>
              </a:rPr>
              <a:t>After your members have had a few successes, you need to look for opportunities to help them get better in areas where they might not be as strong. This</a:t>
            </a:r>
            <a:r>
              <a:rPr lang="en-US" baseline="0" dirty="0" smtClean="0">
                <a:latin typeface="Arial" pitchFamily="34" charset="0"/>
                <a:cs typeface="Arial" pitchFamily="34" charset="0"/>
              </a:rPr>
              <a:t> is the time</a:t>
            </a:r>
            <a:r>
              <a:rPr lang="en-US" dirty="0" smtClean="0">
                <a:latin typeface="Arial" pitchFamily="34" charset="0"/>
                <a:cs typeface="Arial" pitchFamily="34" charset="0"/>
              </a:rPr>
              <a:t> to do a needs assessment – that </a:t>
            </a:r>
          </a:p>
          <a:p>
            <a:pPr lvl="1" eaLnBrk="1" hangingPunct="1">
              <a:buFontTx/>
              <a:buChar char="•"/>
            </a:pPr>
            <a:r>
              <a:rPr lang="en-US" dirty="0" smtClean="0">
                <a:latin typeface="Arial" pitchFamily="34" charset="0"/>
                <a:cs typeface="Arial" pitchFamily="34" charset="0"/>
              </a:rPr>
              <a:t>  Assesses members feelings</a:t>
            </a:r>
          </a:p>
          <a:p>
            <a:pPr lvl="1" eaLnBrk="1" hangingPunct="1">
              <a:buFontTx/>
              <a:buChar char="•"/>
            </a:pPr>
            <a:r>
              <a:rPr lang="en-US" dirty="0" smtClean="0">
                <a:latin typeface="Arial" pitchFamily="34" charset="0"/>
                <a:cs typeface="Arial" pitchFamily="34" charset="0"/>
              </a:rPr>
              <a:t>  Remedies any past problems</a:t>
            </a:r>
          </a:p>
          <a:p>
            <a:pPr lvl="1" eaLnBrk="1" hangingPunct="1">
              <a:buFontTx/>
              <a:buChar char="•"/>
            </a:pPr>
            <a:r>
              <a:rPr lang="en-US" dirty="0" smtClean="0">
                <a:latin typeface="Arial" pitchFamily="34" charset="0"/>
                <a:cs typeface="Arial" pitchFamily="34" charset="0"/>
              </a:rPr>
              <a:t>  Plots successful future course</a:t>
            </a:r>
          </a:p>
          <a:p>
            <a:pPr marL="228600" indent="-228600" eaLnBrk="1" hangingPunct="1">
              <a:spcBef>
                <a:spcPts val="1200"/>
              </a:spcBef>
              <a:buFontTx/>
              <a:buChar char="•"/>
            </a:pPr>
            <a:r>
              <a:rPr lang="en-US" dirty="0" smtClean="0">
                <a:latin typeface="Arial" pitchFamily="34" charset="0"/>
                <a:cs typeface="Arial" pitchFamily="34" charset="0"/>
              </a:rPr>
              <a:t>The goal is to make them better on their jobs and as a member of the chapter.  For example, if they aren’t very good a public speaking, you might ask them to give a committee report one month at a chapter meeting – a short report that allows them the opportunity to try out a new skill in a safe environment.</a:t>
            </a:r>
          </a:p>
          <a:p>
            <a:pPr marL="228600" indent="-228600" eaLnBrk="1" hangingPunct="1">
              <a:spcBef>
                <a:spcPts val="1200"/>
              </a:spcBef>
              <a:buFontTx/>
              <a:buChar char="•"/>
            </a:pPr>
            <a:r>
              <a:rPr lang="en-US" dirty="0" smtClean="0">
                <a:latin typeface="Arial" pitchFamily="34" charset="0"/>
                <a:cs typeface="Arial" pitchFamily="34" charset="0"/>
              </a:rPr>
              <a:t> As you continue to build their skills, you will build their confidence and can ask them to take on more complex tasks and roles.</a:t>
            </a:r>
          </a:p>
          <a:p>
            <a:pPr marL="228600" indent="-228600" eaLnBrk="1" hangingPunct="1">
              <a:spcBef>
                <a:spcPts val="1200"/>
              </a:spcBef>
              <a:buFontTx/>
              <a:buChar char="•"/>
            </a:pPr>
            <a:r>
              <a:rPr lang="en-US" dirty="0" smtClean="0">
                <a:latin typeface="Arial" pitchFamily="34" charset="0"/>
                <a:cs typeface="Arial" pitchFamily="34" charset="0"/>
              </a:rPr>
              <a:t> And if you ask them to chair a committee or run for an officer position, you need to be there to support them.  You can’t ask people to run, get them into office, and then go the other way.  To keep a positive cycle going, you need to make sure they are comfortable with what they are doing by hanging around (in the background) to make sure they get the proper coaching.</a:t>
            </a:r>
          </a:p>
          <a:p>
            <a:pPr marL="228600" indent="-228600" eaLnBrk="1" hangingPunct="1">
              <a:spcBef>
                <a:spcPts val="1200"/>
              </a:spcBef>
              <a:buFontTx/>
              <a:buChar char="•"/>
            </a:pPr>
            <a:r>
              <a:rPr lang="en-US" dirty="0" smtClean="0">
                <a:latin typeface="Arial" pitchFamily="34" charset="0"/>
                <a:cs typeface="Arial" pitchFamily="34" charset="0"/>
              </a:rPr>
              <a:t>This goes hand in hand with the mentoring we’re going to discuss – you need to take the time to talk with members and help them understand the ins and outs of IAAP at all levels – every chapter has its own culture; every division has its own culture – even the International Board has its own culture, which remains constant and yet changes every year due to the voluntary nature of our board and the succession process. </a:t>
            </a:r>
          </a:p>
          <a:p>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presentation is to clarify and offer 10</a:t>
            </a:r>
          </a:p>
          <a:p>
            <a:endParaRPr lang="en-US" dirty="0" smtClean="0"/>
          </a:p>
          <a:p>
            <a:r>
              <a:rPr lang="en-US" dirty="0" smtClean="0"/>
              <a:t>essentials for leading with passion and inspiring</a:t>
            </a:r>
            <a:r>
              <a:rPr lang="en-US" baseline="0" dirty="0" smtClean="0"/>
              <a:t> peak performance</a:t>
            </a:r>
          </a:p>
          <a:p>
            <a:endParaRPr lang="en-US" baseline="0" dirty="0" smtClean="0"/>
          </a:p>
          <a:p>
            <a:r>
              <a:rPr lang="en-US" baseline="0" dirty="0" smtClean="0"/>
              <a:t>which will assist us in becoming remarkable leaders.</a:t>
            </a:r>
          </a:p>
          <a:p>
            <a:endParaRPr lang="en-US" baseline="0" dirty="0" smtClean="0"/>
          </a:p>
          <a:p>
            <a:r>
              <a:rPr lang="en-US" baseline="0" dirty="0" smtClean="0"/>
              <a:t>READ CHART</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pPr>
            <a:r>
              <a:rPr lang="en-US" dirty="0" smtClean="0">
                <a:latin typeface="Arial" pitchFamily="34" charset="0"/>
                <a:cs typeface="Arial" pitchFamily="34" charset="0"/>
              </a:rPr>
              <a:t>Developing Members/Future Leaders</a:t>
            </a:r>
          </a:p>
          <a:p>
            <a:pPr marL="235161" indent="-235161" eaLnBrk="1" hangingPunct="1">
              <a:lnSpc>
                <a:spcPct val="150000"/>
              </a:lnSpc>
              <a:buFontTx/>
              <a:buChar char="•"/>
            </a:pPr>
            <a:r>
              <a:rPr lang="en-US" dirty="0" smtClean="0">
                <a:latin typeface="Arial" pitchFamily="34" charset="0"/>
                <a:cs typeface="Arial" pitchFamily="34" charset="0"/>
              </a:rPr>
              <a:t>In addition to encouraging members to take leadership training, management and other seminars—experience-based learning is a valuable tool as well.  Asking them to take on small leadership opportunities and build from there will allow their confidence to grow.  By doing this, you are creating a comfortable environment in which members can test themselves and develop.</a:t>
            </a:r>
          </a:p>
          <a:p>
            <a:pPr marL="235161" indent="-235161" eaLnBrk="1" hangingPunct="1">
              <a:lnSpc>
                <a:spcPct val="150000"/>
              </a:lnSpc>
              <a:buFontTx/>
              <a:buChar char="•"/>
            </a:pPr>
            <a:r>
              <a:rPr lang="en-US" dirty="0" smtClean="0">
                <a:latin typeface="Arial" pitchFamily="34" charset="0"/>
                <a:cs typeface="Arial" pitchFamily="34" charset="0"/>
              </a:rPr>
              <a:t>Provide development opportunities – delegate and relinquish power to your members – it increases their strengths and as I said before – builds confidence and encourages members to take risks.</a:t>
            </a:r>
          </a:p>
          <a:p>
            <a:pPr marL="235161" indent="-235161" eaLnBrk="1" hangingPunct="1">
              <a:lnSpc>
                <a:spcPct val="150000"/>
              </a:lnSpc>
              <a:spcBef>
                <a:spcPct val="20000"/>
              </a:spcBef>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90000"/>
              </a:lnSpc>
            </a:pPr>
            <a:r>
              <a:rPr lang="en-US" dirty="0" smtClean="0">
                <a:latin typeface="Arial" pitchFamily="34" charset="0"/>
                <a:cs typeface="Arial" pitchFamily="34" charset="0"/>
              </a:rPr>
              <a:t>Pitfalls to Avoid:</a:t>
            </a:r>
          </a:p>
          <a:p>
            <a:pPr marL="235161" indent="-235161" eaLnBrk="1" hangingPunct="1">
              <a:lnSpc>
                <a:spcPct val="150000"/>
              </a:lnSpc>
              <a:buFontTx/>
              <a:buAutoNum type="arabicPeriod"/>
            </a:pPr>
            <a:r>
              <a:rPr lang="en-US" dirty="0" smtClean="0">
                <a:latin typeface="Arial" pitchFamily="34" charset="0"/>
                <a:cs typeface="Arial" pitchFamily="34" charset="0"/>
              </a:rPr>
              <a:t>Lack of leadership support – if the officers don’t support the program, it will most likely fail, no matter how well thought out.</a:t>
            </a:r>
          </a:p>
          <a:p>
            <a:pPr marL="235161" indent="-235161" eaLnBrk="1" hangingPunct="1">
              <a:lnSpc>
                <a:spcPct val="150000"/>
              </a:lnSpc>
              <a:buFontTx/>
              <a:buAutoNum type="arabicPeriod"/>
            </a:pPr>
            <a:r>
              <a:rPr lang="en-US" dirty="0" smtClean="0">
                <a:latin typeface="Arial" pitchFamily="34" charset="0"/>
                <a:cs typeface="Arial" pitchFamily="34" charset="0"/>
              </a:rPr>
              <a:t>Lack of communication with individuals you are grooming – just because you think someone is a possible future leader, he/she doesn’t always know it or want it.  We can’t assume that everyone in the organization wants to move up.  Some members are content to stay where they are.  Communication with potential leaders should be constant and ongoing to ensure they are still interested in moving to the next level.</a:t>
            </a:r>
          </a:p>
          <a:p>
            <a:pPr marL="235161" indent="-235161" eaLnBrk="1" hangingPunct="1">
              <a:lnSpc>
                <a:spcPct val="150000"/>
              </a:lnSpc>
              <a:buFontTx/>
              <a:buAutoNum type="arabicPeriod"/>
            </a:pPr>
            <a:r>
              <a:rPr lang="en-US" dirty="0" smtClean="0">
                <a:latin typeface="Arial" pitchFamily="34" charset="0"/>
                <a:cs typeface="Arial" pitchFamily="34" charset="0"/>
              </a:rPr>
              <a:t>Lack of understanding – many times the members of an organization perceive succession planning as creating a ceiling over them, not allowing them to move upward unless they are one of the chosen few.  However, a focus on an Individual Development Plan (IDP)—which I’ll talk about in a few minutes—can help this understanding – reinforce succession planning as a development opportunity for the individual instead of a ceiling.</a:t>
            </a:r>
          </a:p>
          <a:p>
            <a:pPr marL="235161" indent="-235161" eaLnBrk="1" hangingPunct="1">
              <a:lnSpc>
                <a:spcPct val="150000"/>
              </a:lnSpc>
              <a:buFontTx/>
              <a:buAutoNum type="arabicPeriod"/>
            </a:pPr>
            <a:r>
              <a:rPr lang="en-US" dirty="0" smtClean="0">
                <a:latin typeface="Arial" pitchFamily="34" charset="0"/>
                <a:cs typeface="Arial" pitchFamily="34" charset="0"/>
              </a:rPr>
              <a:t>Assuming that success in one’s position will guarantee success at a higher position may not always be correct – the competencies required for success at each level are different.  A person who is an excellent treasurer may not be ready to be president – yet.</a:t>
            </a:r>
          </a:p>
          <a:p>
            <a:pPr marL="235161" indent="-235161" eaLnBrk="1" hangingPunct="1">
              <a:lnSpc>
                <a:spcPct val="150000"/>
              </a:lnSpc>
              <a:buFontTx/>
              <a:buAutoNum type="arabicPeriod"/>
            </a:pPr>
            <a:r>
              <a:rPr lang="en-US" dirty="0" smtClean="0">
                <a:latin typeface="Arial" pitchFamily="34" charset="0"/>
                <a:cs typeface="Arial" pitchFamily="34" charset="0"/>
              </a:rPr>
              <a:t>Allow others to find their own path.  If the goal is the same it doesn’t matter which road is</a:t>
            </a:r>
            <a:r>
              <a:rPr lang="en-US" baseline="0" dirty="0" smtClean="0">
                <a:latin typeface="Arial" pitchFamily="34" charset="0"/>
                <a:cs typeface="Arial" pitchFamily="34" charset="0"/>
              </a:rPr>
              <a:t> taken.</a:t>
            </a:r>
            <a:r>
              <a:rPr lang="en-US" dirty="0" smtClean="0">
                <a:latin typeface="Arial" pitchFamily="34" charset="0"/>
                <a:cs typeface="Arial" pitchFamily="34" charset="0"/>
              </a:rPr>
              <a:t>  Allow others to leave their own legacy.</a:t>
            </a:r>
          </a:p>
          <a:p>
            <a:pPr marL="235161" indent="-235161" eaLnBrk="1" hangingPunct="1">
              <a:lnSpc>
                <a:spcPct val="150000"/>
              </a:lnSpc>
            </a:pPr>
            <a:endParaRPr lang="en-US" dirty="0" smtClean="0">
              <a:latin typeface="Arial" pitchFamily="34" charset="0"/>
              <a:cs typeface="Arial" pitchFamily="34" charset="0"/>
            </a:endParaRPr>
          </a:p>
          <a:p>
            <a:pPr marL="235161" indent="-235161" eaLnBrk="1" hangingPunct="1">
              <a:lnSpc>
                <a:spcPct val="150000"/>
              </a:lnSpc>
            </a:pPr>
            <a:r>
              <a:rPr lang="en-US" dirty="0" smtClean="0">
                <a:latin typeface="Arial" pitchFamily="34" charset="0"/>
                <a:cs typeface="Arial" pitchFamily="34" charset="0"/>
              </a:rPr>
              <a:t>So let’s talk about mentoring.</a:t>
            </a:r>
          </a:p>
        </p:txBody>
      </p:sp>
      <p:sp>
        <p:nvSpPr>
          <p:cNvPr id="4" name="Slide Number Placeholder 3"/>
          <p:cNvSpPr>
            <a:spLocks noGrp="1"/>
          </p:cNvSpPr>
          <p:nvPr>
            <p:ph type="sldNum" sz="quarter" idx="10"/>
          </p:nvPr>
        </p:nvSpPr>
        <p:spPr/>
        <p:txBody>
          <a:bodyPr/>
          <a:lstStyle/>
          <a:p>
            <a:fld id="{DB88F4F7-2AF4-412A-97E9-0381E1C78CD3}"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buFontTx/>
              <a:buChar char="•"/>
            </a:pPr>
            <a:r>
              <a:rPr lang="en-US" dirty="0" smtClean="0">
                <a:latin typeface="Times New Roman" pitchFamily="18" charset="0"/>
              </a:rPr>
              <a:t>Mentoring – needs to begin the moment a member walks through the door.  You need to assign someone to each new member to help acclimate them to IAAP – at all levels of the organization.  </a:t>
            </a:r>
          </a:p>
          <a:p>
            <a:pPr marL="235161" indent="-235161" eaLnBrk="1" hangingPunct="1">
              <a:lnSpc>
                <a:spcPct val="150000"/>
              </a:lnSpc>
              <a:buFontTx/>
              <a:buChar char="•"/>
            </a:pPr>
            <a:r>
              <a:rPr lang="en-US" dirty="0" smtClean="0">
                <a:latin typeface="Times New Roman" pitchFamily="18" charset="0"/>
              </a:rPr>
              <a:t>Mentoring is an important responsibility, for all members.  </a:t>
            </a:r>
          </a:p>
          <a:p>
            <a:pPr marL="235161" indent="-235161" eaLnBrk="1" hangingPunct="1">
              <a:lnSpc>
                <a:spcPct val="150000"/>
              </a:lnSpc>
              <a:buFontTx/>
              <a:buChar char="•"/>
            </a:pPr>
            <a:r>
              <a:rPr lang="en-US" dirty="0" smtClean="0">
                <a:latin typeface="Times New Roman" pitchFamily="18" charset="0"/>
              </a:rPr>
              <a:t>Make it clear that a new member can talk to anyone and ask questions they might have.  </a:t>
            </a:r>
          </a:p>
          <a:p>
            <a:pPr marL="235161" indent="-235161" eaLnBrk="1" hangingPunct="1">
              <a:lnSpc>
                <a:spcPct val="150000"/>
              </a:lnSpc>
              <a:buFontTx/>
              <a:buChar char="•"/>
            </a:pPr>
            <a:r>
              <a:rPr lang="en-US" dirty="0" smtClean="0">
                <a:latin typeface="Times New Roman" pitchFamily="18" charset="0"/>
              </a:rPr>
              <a:t>There is no magic recipe for mentoring – because it continues to grow and evolve as chapters grow and evolve.</a:t>
            </a:r>
          </a:p>
        </p:txBody>
      </p:sp>
      <p:sp>
        <p:nvSpPr>
          <p:cNvPr id="4" name="Slide Number Placeholder 3"/>
          <p:cNvSpPr>
            <a:spLocks noGrp="1"/>
          </p:cNvSpPr>
          <p:nvPr>
            <p:ph type="sldNum" sz="quarter" idx="10"/>
          </p:nvPr>
        </p:nvSpPr>
        <p:spPr/>
        <p:txBody>
          <a:bodyPr/>
          <a:lstStyle/>
          <a:p>
            <a:fld id="{DB88F4F7-2AF4-412A-97E9-0381E1C78CD3}"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r>
              <a:rPr lang="en-US" dirty="0" smtClean="0">
                <a:latin typeface="Arial" pitchFamily="34" charset="0"/>
                <a:cs typeface="Arial" pitchFamily="34" charset="0"/>
              </a:rPr>
              <a:t>The following assumptions form the foundation for a solid mentoring program:</a:t>
            </a:r>
          </a:p>
          <a:p>
            <a:pPr marL="235161" indent="-235161" eaLnBrk="1" hangingPunct="1">
              <a:buFontTx/>
              <a:buChar char="•"/>
            </a:pPr>
            <a:r>
              <a:rPr lang="en-US" dirty="0" smtClean="0">
                <a:latin typeface="Arial" pitchFamily="34" charset="0"/>
                <a:cs typeface="Arial" pitchFamily="34" charset="0"/>
              </a:rPr>
              <a:t>The mentor’s job is to promote intentional learning, which includes building a person’s capabilities through methods such as instructing, coaching, providing experiences, modeling, and advising.</a:t>
            </a:r>
          </a:p>
          <a:p>
            <a:pPr marL="235161" indent="-235161" eaLnBrk="1" hangingPunct="1">
              <a:buFontTx/>
              <a:buChar char="•"/>
            </a:pPr>
            <a:endParaRPr lang="en-US" dirty="0" smtClean="0">
              <a:latin typeface="Arial" pitchFamily="34" charset="0"/>
              <a:cs typeface="Arial" pitchFamily="34" charset="0"/>
            </a:endParaRPr>
          </a:p>
          <a:p>
            <a:pPr marL="235161" indent="-235161" eaLnBrk="1" hangingPunct="1">
              <a:buFontTx/>
              <a:buChar char="•"/>
            </a:pPr>
            <a:r>
              <a:rPr lang="en-US" dirty="0" smtClean="0">
                <a:latin typeface="Arial" pitchFamily="34" charset="0"/>
                <a:cs typeface="Arial" pitchFamily="34" charset="0"/>
              </a:rPr>
              <a:t>Both failure and success are powerful teachers.  Mentors, as leaders of a learning experience, certainly need to share their ‘how to do it so it comes out right” stories.  They also need to share their experiences of failure, e.g., “how I did it wrong.”  Both types of stories are powerful lessons that provide valuable opportunities for analyzing individual and organizational realities.</a:t>
            </a:r>
          </a:p>
          <a:p>
            <a:pPr marL="235161" indent="-235161" eaLnBrk="1" hangingPunct="1">
              <a:buFontTx/>
              <a:buChar char="•"/>
            </a:pPr>
            <a:endParaRPr lang="en-US" dirty="0" smtClean="0">
              <a:latin typeface="Arial" pitchFamily="34" charset="0"/>
              <a:cs typeface="Arial" pitchFamily="34" charset="0"/>
            </a:endParaRPr>
          </a:p>
          <a:p>
            <a:pPr marL="235161" indent="-235161" eaLnBrk="1" hangingPunct="1">
              <a:buFontTx/>
              <a:buChar char="•"/>
            </a:pPr>
            <a:r>
              <a:rPr lang="en-US" dirty="0" smtClean="0">
                <a:latin typeface="Arial" pitchFamily="34" charset="0"/>
                <a:cs typeface="Arial" pitchFamily="34" charset="0"/>
              </a:rPr>
              <a:t>Leaders need to tell their stories – personal scenarios, anecdotes, and case examples – because they offer valuable, often unforgettable insight.  Mentors who can talk about themselves and their experiences establish a rapport that makes them “learning leaders.”</a:t>
            </a:r>
          </a:p>
          <a:p>
            <a:pPr marL="235161" indent="-235161" eaLnBrk="1" hangingPunct="1">
              <a:buFontTx/>
              <a:buChar char="•"/>
            </a:pPr>
            <a:endParaRPr lang="en-US" dirty="0" smtClean="0">
              <a:latin typeface="Arial" pitchFamily="34" charset="0"/>
              <a:cs typeface="Arial" pitchFamily="34" charset="0"/>
            </a:endParaRPr>
          </a:p>
          <a:p>
            <a:pPr marL="235161" indent="-235161" eaLnBrk="1" hangingPunct="1">
              <a:buFontTx/>
              <a:buChar char="•"/>
            </a:pPr>
            <a:r>
              <a:rPr lang="en-US" dirty="0" smtClean="0">
                <a:latin typeface="Arial" pitchFamily="34" charset="0"/>
                <a:cs typeface="Arial" pitchFamily="34" charset="0"/>
              </a:rPr>
              <a:t>Development matures over time.  Mentoring – when it works – taps into continuous learning that is not an event, or even a string of discrete events.  Rather, it is the synthesis of ongoing events, experiences, observations, studies, and thoughtful analyses.</a:t>
            </a:r>
          </a:p>
          <a:p>
            <a:pPr marL="235161" indent="-235161" eaLnBrk="1" hangingPunct="1">
              <a:buFontTx/>
              <a:buChar char="•"/>
            </a:pPr>
            <a:endParaRPr lang="en-US" dirty="0" smtClean="0">
              <a:latin typeface="Arial" pitchFamily="34" charset="0"/>
              <a:cs typeface="Arial" pitchFamily="34" charset="0"/>
            </a:endParaRPr>
          </a:p>
          <a:p>
            <a:pPr marL="235161" indent="-235161" eaLnBrk="1" hangingPunct="1">
              <a:buFontTx/>
              <a:buChar char="•"/>
            </a:pPr>
            <a:r>
              <a:rPr lang="en-US" dirty="0" smtClean="0">
                <a:latin typeface="Arial" pitchFamily="34" charset="0"/>
                <a:cs typeface="Arial" pitchFamily="34" charset="0"/>
              </a:rPr>
              <a:t>Mentoring is a joint venture.  Successful mentoring means sharing responsibility for learning.  Regardless of the facilities, the subject matter, the timing and all the other variables.  Successful mentoring begins with setting a contract for learning around which the mentor and the mentee are aligned.</a:t>
            </a:r>
          </a:p>
          <a:p>
            <a:pPr marL="235161" indent="-235161" eaLnBrk="1" hangingPunct="1">
              <a:buFontTx/>
              <a:buChar char="•"/>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r>
              <a:rPr lang="en-US" dirty="0" smtClean="0">
                <a:latin typeface="Arial" pitchFamily="34" charset="0"/>
                <a:cs typeface="Arial" pitchFamily="34" charset="0"/>
              </a:rPr>
              <a:t>Mentor &amp; mentee share responsibility and move forward together if:</a:t>
            </a:r>
          </a:p>
          <a:p>
            <a:pPr marL="235161" indent="-235161" eaLnBrk="1" hangingPunct="1">
              <a:buFontTx/>
              <a:buChar char="•"/>
            </a:pPr>
            <a:r>
              <a:rPr lang="en-US" dirty="0" smtClean="0">
                <a:latin typeface="Arial" pitchFamily="34" charset="0"/>
                <a:cs typeface="Arial" pitchFamily="34" charset="0"/>
              </a:rPr>
              <a:t>They believe in the whole system</a:t>
            </a:r>
          </a:p>
          <a:p>
            <a:pPr marL="235161" indent="-235161" eaLnBrk="1" hangingPunct="1">
              <a:buFontTx/>
              <a:buChar char="•"/>
            </a:pPr>
            <a:r>
              <a:rPr lang="en-US" dirty="0" smtClean="0">
                <a:latin typeface="Arial" pitchFamily="34" charset="0"/>
                <a:cs typeface="Arial" pitchFamily="34" charset="0"/>
              </a:rPr>
              <a:t>They respect each other</a:t>
            </a:r>
          </a:p>
          <a:p>
            <a:pPr marL="235161" indent="-235161" eaLnBrk="1" hangingPunct="1">
              <a:buFontTx/>
              <a:buChar char="•"/>
            </a:pPr>
            <a:r>
              <a:rPr lang="en-US" dirty="0" smtClean="0">
                <a:latin typeface="Arial" pitchFamily="34" charset="0"/>
                <a:cs typeface="Arial" pitchFamily="34" charset="0"/>
              </a:rPr>
              <a:t>The mentee is open to challenges presented to help him/her grow.  However, they also need to feel comfortable enough with the mentor to respectfully disagree.</a:t>
            </a:r>
          </a:p>
          <a:p>
            <a:pPr marL="235161" indent="-235161" eaLnBrk="1" hangingPunct="1"/>
            <a:endParaRPr lang="en-US" dirty="0" smtClean="0">
              <a:latin typeface="Arial" pitchFamily="34" charset="0"/>
              <a:cs typeface="Arial" pitchFamily="34" charset="0"/>
            </a:endParaRPr>
          </a:p>
          <a:p>
            <a:pPr marL="235161" indent="-235161" eaLnBrk="1" hangingPunct="1">
              <a:buFontTx/>
              <a:buChar char="•"/>
            </a:pPr>
            <a:endParaRPr lang="en-US" sz="1400"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5161" indent="-235161" eaLnBrk="1" hangingPunct="1">
              <a:buFontTx/>
              <a:buChar char="•"/>
            </a:pPr>
            <a:r>
              <a:rPr lang="en-US" dirty="0" smtClean="0">
                <a:latin typeface="Arial" pitchFamily="34" charset="0"/>
                <a:cs typeface="Arial" pitchFamily="34" charset="0"/>
              </a:rPr>
              <a:t>The mentor will:</a:t>
            </a:r>
          </a:p>
          <a:p>
            <a:pPr marL="764273" lvl="1" indent="-293951" eaLnBrk="1" hangingPunct="1">
              <a:buFontTx/>
              <a:buChar char="•"/>
            </a:pPr>
            <a:r>
              <a:rPr lang="en-US" dirty="0" smtClean="0">
                <a:latin typeface="Arial" pitchFamily="34" charset="0"/>
                <a:cs typeface="Arial" pitchFamily="34" charset="0"/>
              </a:rPr>
              <a:t>Coach, guide, redirect, and teach</a:t>
            </a:r>
          </a:p>
          <a:p>
            <a:pPr marL="764273" lvl="1" indent="-293951" eaLnBrk="1" hangingPunct="1">
              <a:buFontTx/>
              <a:buChar char="•"/>
            </a:pPr>
            <a:r>
              <a:rPr lang="en-US" dirty="0" smtClean="0">
                <a:latin typeface="Arial" pitchFamily="34" charset="0"/>
                <a:cs typeface="Arial" pitchFamily="34" charset="0"/>
              </a:rPr>
              <a:t>Discourage complaints, encourage solutions</a:t>
            </a:r>
          </a:p>
          <a:p>
            <a:pPr marL="764273" lvl="1" indent="-293951" eaLnBrk="1" hangingPunct="1">
              <a:buFontTx/>
              <a:buChar char="•"/>
            </a:pPr>
            <a:r>
              <a:rPr lang="en-US" dirty="0" smtClean="0">
                <a:latin typeface="Arial" pitchFamily="34" charset="0"/>
                <a:cs typeface="Arial" pitchFamily="34" charset="0"/>
              </a:rPr>
              <a:t>Criticize privately, praise publicly</a:t>
            </a:r>
            <a:endParaRPr lang="en-CA"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lnSpc>
                <a:spcPct val="150000"/>
              </a:lnSpc>
            </a:pPr>
            <a:r>
              <a:rPr lang="en-US" dirty="0" smtClean="0">
                <a:latin typeface="Arial" pitchFamily="34" charset="0"/>
                <a:cs typeface="Arial" pitchFamily="34" charset="0"/>
              </a:rPr>
              <a:t>To help develop individuals as leaders, have them work on an Individual Development Plan.</a:t>
            </a:r>
          </a:p>
          <a:p>
            <a:pPr algn="l">
              <a:lnSpc>
                <a:spcPct val="150000"/>
              </a:lnSpc>
            </a:pPr>
            <a:r>
              <a:rPr lang="en-US" dirty="0" smtClean="0">
                <a:latin typeface="Arial" pitchFamily="34" charset="0"/>
                <a:cs typeface="Arial" pitchFamily="34" charset="0"/>
              </a:rPr>
              <a:t>It is a tool to help develop and motivate an individual.</a:t>
            </a:r>
          </a:p>
          <a:p>
            <a:pPr algn="l">
              <a:lnSpc>
                <a:spcPct val="150000"/>
              </a:lnSpc>
            </a:pPr>
            <a:r>
              <a:rPr lang="en-US" dirty="0" smtClean="0">
                <a:latin typeface="Arial" pitchFamily="34" charset="0"/>
                <a:cs typeface="Arial" pitchFamily="34" charset="0"/>
              </a:rPr>
              <a:t>It is a focused and individualized approach to determine needs.</a:t>
            </a:r>
          </a:p>
          <a:p>
            <a:pPr algn="l">
              <a:lnSpc>
                <a:spcPct val="150000"/>
              </a:lnSpc>
            </a:pPr>
            <a:r>
              <a:rPr lang="en-US" dirty="0" smtClean="0">
                <a:latin typeface="Arial" pitchFamily="34" charset="0"/>
                <a:cs typeface="Arial" pitchFamily="34" charset="0"/>
              </a:rPr>
              <a:t>Finally, developing this Individual Development Plan will help to fulfill one of the Member of Excellence criteria – which is “Integrate IAAP membership and involvement into annual performance plan or review.”  Not every member can provide a copy of their WORK annual performance plan or review.  However, creating your own Individual Development Plan would fulfill the requirement for the Member of Excellence award.</a:t>
            </a:r>
          </a:p>
          <a:p>
            <a:pPr algn="l">
              <a:lnSpc>
                <a:spcPct val="150000"/>
              </a:lnSpc>
            </a:pPr>
            <a:r>
              <a:rPr lang="en-US" dirty="0" smtClean="0">
                <a:latin typeface="Arial" pitchFamily="34" charset="0"/>
                <a:cs typeface="Arial" pitchFamily="34" charset="0"/>
              </a:rPr>
              <a:t>year.</a:t>
            </a:r>
          </a:p>
        </p:txBody>
      </p:sp>
      <p:sp>
        <p:nvSpPr>
          <p:cNvPr id="4" name="Slide Number Placeholder 3"/>
          <p:cNvSpPr>
            <a:spLocks noGrp="1"/>
          </p:cNvSpPr>
          <p:nvPr>
            <p:ph type="sldNum" sz="quarter" idx="10"/>
          </p:nvPr>
        </p:nvSpPr>
        <p:spPr/>
        <p:txBody>
          <a:bodyPr/>
          <a:lstStyle/>
          <a:p>
            <a:fld id="{DB88F4F7-2AF4-412A-97E9-0381E1C78CD3}"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latin typeface="Arial" pitchFamily="34" charset="0"/>
                <a:cs typeface="Arial" pitchFamily="34" charset="0"/>
              </a:rPr>
              <a:t>Succession planning requires us to always be forward thinking.  There needs to be constant ongoing discussion and continuous evaluation of the program.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Because you are leaving a legacy for others to follow, know that things will continue to evolve and change in the future.</a:t>
            </a:r>
          </a:p>
          <a:p>
            <a:pPr>
              <a:lnSpc>
                <a:spcPct val="90000"/>
              </a:lnSpc>
            </a:pPr>
            <a:endParaRPr lang="en-US" dirty="0" smtClean="0">
              <a:latin typeface="Arial" pitchFamily="34" charset="0"/>
              <a:cs typeface="Arial" pitchFamily="34" charset="0"/>
            </a:endParaRPr>
          </a:p>
          <a:p>
            <a:pPr>
              <a:lnSpc>
                <a:spcPct val="9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eaLnBrk="1" hangingPunct="1">
              <a:defRPr/>
            </a:pPr>
            <a:r>
              <a:rPr lang="en-CA" dirty="0" smtClean="0">
                <a:latin typeface="Arial" pitchFamily="34" charset="0"/>
                <a:cs typeface="Arial" pitchFamily="34" charset="0"/>
              </a:rPr>
              <a:t>By an Unknown Author:</a:t>
            </a:r>
            <a:br>
              <a:rPr lang="en-CA" dirty="0" smtClean="0">
                <a:latin typeface="Arial" pitchFamily="34" charset="0"/>
                <a:cs typeface="Arial" pitchFamily="34" charset="0"/>
              </a:rPr>
            </a:br>
            <a:r>
              <a:rPr lang="en-CA" dirty="0" smtClean="0">
                <a:latin typeface="Arial" pitchFamily="34" charset="0"/>
                <a:cs typeface="Arial" pitchFamily="34" charset="0"/>
              </a:rPr>
              <a:t>A good leader inspires others with confidence in her; a great leader inspires them with confidence in themselves. </a:t>
            </a:r>
          </a:p>
          <a:p>
            <a:pPr eaLnBrk="1" hangingPunct="1"/>
            <a:r>
              <a:rPr lang="en-US" dirty="0" smtClean="0">
                <a:latin typeface="Arial" pitchFamily="34" charset="0"/>
                <a:cs typeface="Arial" pitchFamily="34" charset="0"/>
              </a:rPr>
              <a:t>Be ready to serve your members and work with potential future leaders to help make them successful.</a:t>
            </a:r>
          </a:p>
          <a:p>
            <a:endParaRPr lang="en-US" dirty="0" smtClean="0">
              <a:latin typeface="Arial" pitchFamily="34" charset="0"/>
              <a:cs typeface="Arial" pitchFamily="34" charset="0"/>
            </a:endParaRPr>
          </a:p>
          <a:p>
            <a:pPr>
              <a:lnSpc>
                <a:spcPct val="9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buFontTx/>
              <a:buNone/>
            </a:pPr>
            <a:r>
              <a:rPr lang="en-US" dirty="0" smtClean="0">
                <a:latin typeface="Arial" pitchFamily="34" charset="0"/>
                <a:cs typeface="Arial" pitchFamily="34" charset="0"/>
              </a:rPr>
              <a:t>RESPONSIBILITIES</a:t>
            </a:r>
            <a:r>
              <a:rPr lang="en-US" baseline="0" dirty="0" smtClean="0">
                <a:latin typeface="Arial" pitchFamily="34" charset="0"/>
                <a:cs typeface="Arial" pitchFamily="34" charset="0"/>
              </a:rPr>
              <a:t> OF LEADERSHIP</a:t>
            </a:r>
            <a:endParaRPr lang="en-US" dirty="0" smtClean="0">
              <a:latin typeface="Arial" pitchFamily="34" charset="0"/>
              <a:cs typeface="Arial" pitchFamily="34" charset="0"/>
            </a:endParaRPr>
          </a:p>
          <a:p>
            <a:pPr marL="235161" indent="-235161" eaLnBrk="1" hangingPunct="1">
              <a:lnSpc>
                <a:spcPct val="150000"/>
              </a:lnSpc>
              <a:buFontTx/>
              <a:buChar char="•"/>
            </a:pPr>
            <a:r>
              <a:rPr lang="en-US" dirty="0" smtClean="0">
                <a:latin typeface="Arial" pitchFamily="34" charset="0"/>
                <a:cs typeface="Arial" pitchFamily="34" charset="0"/>
              </a:rPr>
              <a:t>Leave tracks</a:t>
            </a:r>
          </a:p>
          <a:p>
            <a:pPr marL="235161" indent="-235161" eaLnBrk="1" hangingPunct="1">
              <a:lnSpc>
                <a:spcPct val="150000"/>
              </a:lnSpc>
              <a:buFontTx/>
              <a:buChar char="•"/>
            </a:pPr>
            <a:r>
              <a:rPr lang="en-US" dirty="0" smtClean="0">
                <a:latin typeface="Arial" pitchFamily="34" charset="0"/>
                <a:cs typeface="Arial" pitchFamily="34" charset="0"/>
              </a:rPr>
              <a:t>Pave the way for those who will follow</a:t>
            </a:r>
          </a:p>
          <a:p>
            <a:pPr marL="235161" indent="-235161" eaLnBrk="1" hangingPunct="1">
              <a:lnSpc>
                <a:spcPct val="150000"/>
              </a:lnSpc>
              <a:buFontTx/>
              <a:buChar char="•"/>
            </a:pPr>
            <a:r>
              <a:rPr lang="en-US" dirty="0" smtClean="0">
                <a:latin typeface="Arial" pitchFamily="34" charset="0"/>
                <a:cs typeface="Arial" pitchFamily="34" charset="0"/>
              </a:rPr>
              <a:t>Leave things better than you found them</a:t>
            </a:r>
          </a:p>
          <a:p>
            <a:pPr marL="235161" indent="-235161" eaLnBrk="1" hangingPunct="1">
              <a:lnSpc>
                <a:spcPct val="150000"/>
              </a:lnSpc>
              <a:buFontTx/>
              <a:buChar char="•"/>
            </a:pPr>
            <a:r>
              <a:rPr lang="en-US" dirty="0" smtClean="0">
                <a:latin typeface="Arial" pitchFamily="34" charset="0"/>
                <a:cs typeface="Arial" pitchFamily="34" charset="0"/>
              </a:rPr>
              <a:t>Make things easier for those who will follow</a:t>
            </a:r>
          </a:p>
          <a:p>
            <a:pPr marL="235161" indent="-235161" eaLnBrk="1" hangingPunct="1">
              <a:lnSpc>
                <a:spcPct val="150000"/>
              </a:lnSpc>
              <a:buFontTx/>
              <a:buChar char="•"/>
            </a:pPr>
            <a:r>
              <a:rPr lang="en-US" dirty="0" smtClean="0">
                <a:latin typeface="Arial" pitchFamily="34" charset="0"/>
                <a:cs typeface="Arial" pitchFamily="34" charset="0"/>
              </a:rPr>
              <a:t>Share “lessons learned”</a:t>
            </a:r>
          </a:p>
          <a:p>
            <a:pPr marL="235161" indent="-235161" eaLnBrk="1" hangingPunct="1">
              <a:lnSpc>
                <a:spcPct val="150000"/>
              </a:lnSpc>
              <a:buFontTx/>
              <a:buChar char="•"/>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How motivated are  you when you have to do something</a:t>
            </a:r>
            <a:r>
              <a:rPr lang="en-US" baseline="0" dirty="0" smtClean="0"/>
              <a:t> without meaning, w/o purpose?</a:t>
            </a:r>
          </a:p>
          <a:p>
            <a:pPr>
              <a:lnSpc>
                <a:spcPct val="150000"/>
              </a:lnSpc>
            </a:pPr>
            <a:r>
              <a:rPr lang="en-US" baseline="0" dirty="0" smtClean="0"/>
              <a:t>Many people in leadership positions are far better at complicating things rather</a:t>
            </a:r>
          </a:p>
          <a:p>
            <a:pPr>
              <a:lnSpc>
                <a:spcPct val="150000"/>
              </a:lnSpc>
            </a:pPr>
            <a:r>
              <a:rPr lang="en-US" baseline="0" dirty="0" smtClean="0"/>
              <a:t>Than simplifying them!</a:t>
            </a:r>
          </a:p>
          <a:p>
            <a:pPr>
              <a:lnSpc>
                <a:spcPct val="150000"/>
              </a:lnSpc>
            </a:pPr>
            <a:r>
              <a:rPr lang="en-US" baseline="0" dirty="0" smtClean="0"/>
              <a:t>Leading with passion requires that we lead with clarity and purpose, the simple</a:t>
            </a:r>
          </a:p>
          <a:p>
            <a:pPr>
              <a:lnSpc>
                <a:spcPct val="150000"/>
              </a:lnSpc>
            </a:pPr>
            <a:r>
              <a:rPr lang="en-US" baseline="0" dirty="0" smtClean="0"/>
              <a:t>elegance of meaning.  To feel passion we must be in alignment with reason.</a:t>
            </a:r>
          </a:p>
          <a:p>
            <a:pPr>
              <a:lnSpc>
                <a:spcPct val="150000"/>
              </a:lnSpc>
            </a:pPr>
            <a:r>
              <a:rPr lang="en-US" baseline="0" dirty="0" smtClean="0"/>
              <a:t>The reward must be in the work.  We must relate with why we are doing what</a:t>
            </a:r>
          </a:p>
          <a:p>
            <a:pPr>
              <a:lnSpc>
                <a:spcPct val="150000"/>
              </a:lnSpc>
            </a:pPr>
            <a:r>
              <a:rPr lang="en-US" baseline="0" dirty="0" smtClean="0"/>
              <a:t>we are doing.  Leading with purpose begins with intention.  Intention clarifies</a:t>
            </a:r>
          </a:p>
          <a:p>
            <a:pPr>
              <a:lnSpc>
                <a:spcPct val="150000"/>
              </a:lnSpc>
            </a:pPr>
            <a:r>
              <a:rPr lang="en-US" baseline="0" dirty="0" smtClean="0"/>
              <a:t>why we do what we do.  Take time to clarify your intention and contemplate</a:t>
            </a:r>
          </a:p>
          <a:p>
            <a:pPr algn="l">
              <a:lnSpc>
                <a:spcPct val="150000"/>
              </a:lnSpc>
            </a:pPr>
            <a:r>
              <a:rPr lang="en-US" baseline="0" dirty="0" smtClean="0"/>
              <a:t>your purpose.  Listen to your heart and not just your mind when you do this.</a:t>
            </a:r>
          </a:p>
          <a:p>
            <a:pPr algn="l">
              <a:lnSpc>
                <a:spcPct val="150000"/>
              </a:lnSpc>
            </a:pPr>
            <a:r>
              <a:rPr lang="en-US" baseline="0" dirty="0" smtClean="0"/>
              <a:t>Effective leaders know that a keen sense of purpose is very empowering.</a:t>
            </a:r>
          </a:p>
          <a:p>
            <a:pPr algn="l">
              <a:lnSpc>
                <a:spcPct val="150000"/>
              </a:lnSpc>
            </a:pPr>
            <a:r>
              <a:rPr lang="en-US" baseline="0" dirty="0" smtClean="0"/>
              <a:t>Effective leaders also know that passion is contagious.  It catches on.</a:t>
            </a:r>
          </a:p>
          <a:p>
            <a:pPr algn="l">
              <a:lnSpc>
                <a:spcPct val="150000"/>
              </a:lnSpc>
            </a:pPr>
            <a:r>
              <a:rPr lang="en-US" baseline="0" dirty="0" smtClean="0"/>
              <a:t>One lit match can light many candles.</a:t>
            </a:r>
          </a:p>
          <a:p>
            <a:pPr algn="l">
              <a:lnSpc>
                <a:spcPct val="150000"/>
              </a:lnSpc>
            </a:pPr>
            <a:r>
              <a:rPr lang="en-US" baseline="0" dirty="0" smtClean="0"/>
              <a:t>What gifts have you been given to share with the world?</a:t>
            </a:r>
          </a:p>
          <a:p>
            <a:pPr algn="l">
              <a:lnSpc>
                <a:spcPct val="150000"/>
              </a:lnSpc>
            </a:pPr>
            <a:r>
              <a:rPr lang="en-US" baseline="0" dirty="0" smtClean="0"/>
              <a:t>Lead with these gifts and you will lead with purpose.</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hangingPunct="1">
              <a:lnSpc>
                <a:spcPct val="150000"/>
              </a:lnSpc>
            </a:pPr>
            <a:r>
              <a:rPr lang="en-US" dirty="0" smtClean="0">
                <a:effectLst>
                  <a:outerShdw blurRad="38100" dist="38100" dir="2700000" algn="tl">
                    <a:srgbClr val="C0C0C0"/>
                  </a:outerShdw>
                </a:effectLst>
                <a:latin typeface="Arial" pitchFamily="34" charset="0"/>
                <a:cs typeface="Arial" pitchFamily="34" charset="0"/>
              </a:rPr>
              <a:t>Leaders understand</a:t>
            </a:r>
            <a:r>
              <a:rPr lang="en-US" baseline="0" dirty="0" smtClean="0">
                <a:effectLst>
                  <a:outerShdw blurRad="38100" dist="38100" dir="2700000" algn="tl">
                    <a:srgbClr val="C0C0C0"/>
                  </a:outerShdw>
                </a:effectLst>
                <a:latin typeface="Arial" pitchFamily="34" charset="0"/>
                <a:cs typeface="Arial" pitchFamily="34" charset="0"/>
              </a:rPr>
              <a:t> the values and opinions of their followers.</a:t>
            </a:r>
            <a:r>
              <a:rPr lang="en-CA" baseline="0" dirty="0" smtClean="0">
                <a:latin typeface="Arial" pitchFamily="34" charset="0"/>
                <a:cs typeface="Arial" pitchFamily="34" charset="0"/>
              </a:rPr>
              <a:t>  This will enable a productive dialogue with team members about what the group stands for. </a:t>
            </a:r>
            <a:endParaRPr lang="en-US" baseline="0" dirty="0" smtClean="0">
              <a:effectLst>
                <a:outerShdw blurRad="38100" dist="38100" dir="2700000" algn="tl">
                  <a:srgbClr val="C0C0C0"/>
                </a:outerShdw>
              </a:effectLst>
              <a:latin typeface="Arial" pitchFamily="34" charset="0"/>
              <a:cs typeface="Arial" pitchFamily="34" charset="0"/>
            </a:endParaRPr>
          </a:p>
          <a:p>
            <a:pPr eaLnBrk="1" hangingPunct="1">
              <a:lnSpc>
                <a:spcPct val="150000"/>
              </a:lnSpc>
            </a:pPr>
            <a:r>
              <a:rPr lang="en-US" dirty="0" smtClean="0">
                <a:effectLst>
                  <a:outerShdw blurRad="38100" dist="38100" dir="2700000" algn="tl">
                    <a:srgbClr val="C0C0C0"/>
                  </a:outerShdw>
                </a:effectLst>
                <a:latin typeface="Arial" pitchFamily="34" charset="0"/>
                <a:cs typeface="Arial" pitchFamily="34" charset="0"/>
              </a:rPr>
              <a:t>Leaders are energetic people who inspire others by example – they </a:t>
            </a:r>
            <a:r>
              <a:rPr lang="en-US" dirty="0" smtClean="0">
                <a:latin typeface="Arial" pitchFamily="34" charset="0"/>
                <a:cs typeface="Arial" pitchFamily="34" charset="0"/>
              </a:rPr>
              <a:t>empower others to make decisions, are available to talk things through, and are supportive and tough at the same time – helping an individual through their struggles to achieve success, but also holding them accountable for achieving the goals they’ve said they wish to attain.</a:t>
            </a:r>
          </a:p>
          <a:p>
            <a:pPr eaLnBrk="1" hangingPunct="1">
              <a:lnSpc>
                <a:spcPct val="150000"/>
              </a:lnSpc>
            </a:pPr>
            <a:r>
              <a:rPr lang="en-US" dirty="0" smtClean="0">
                <a:latin typeface="Arial" pitchFamily="34" charset="0"/>
                <a:cs typeface="Arial" pitchFamily="34" charset="0"/>
              </a:rPr>
              <a:t>Leaders foster collaboration through respect, encouragement, appreciation, and shared responsibility.</a:t>
            </a:r>
          </a:p>
          <a:p>
            <a:pPr eaLnBrk="1" hangingPunct="1">
              <a:lnSpc>
                <a:spcPct val="150000"/>
              </a:lnSpc>
            </a:pPr>
            <a:r>
              <a:rPr lang="en-US" dirty="0" smtClean="0">
                <a:effectLst>
                  <a:outerShdw blurRad="38100" dist="38100" dir="2700000" algn="tl">
                    <a:srgbClr val="C0C0C0"/>
                  </a:outerShdw>
                </a:effectLst>
                <a:latin typeface="Arial" pitchFamily="34" charset="0"/>
                <a:cs typeface="Arial" pitchFamily="34" charset="0"/>
              </a:rPr>
              <a:t>Leaders can make a positive difference in someone’s life</a:t>
            </a:r>
          </a:p>
          <a:p>
            <a:pPr eaLnBrk="1" hangingPunct="1"/>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pPr>
            <a:r>
              <a:rPr lang="en-US" dirty="0" smtClean="0">
                <a:latin typeface="Arial" pitchFamily="34" charset="0"/>
                <a:cs typeface="Arial" pitchFamily="34" charset="0"/>
              </a:rPr>
              <a:t>In Closing:</a:t>
            </a:r>
          </a:p>
          <a:p>
            <a:pPr marL="235161" indent="-235161" eaLnBrk="1" hangingPunct="1">
              <a:lnSpc>
                <a:spcPct val="150000"/>
              </a:lnSpc>
              <a:buFontTx/>
              <a:buChar char="•"/>
            </a:pPr>
            <a:r>
              <a:rPr lang="en-US" dirty="0" smtClean="0">
                <a:latin typeface="Arial" pitchFamily="34" charset="0"/>
                <a:cs typeface="Arial" pitchFamily="34" charset="0"/>
              </a:rPr>
              <a:t>Leaders develop a vision for moving members forward!</a:t>
            </a:r>
          </a:p>
          <a:p>
            <a:pPr marL="235161" indent="-235161" eaLnBrk="1" hangingPunct="1">
              <a:lnSpc>
                <a:spcPct val="150000"/>
              </a:lnSpc>
              <a:buFontTx/>
              <a:buChar char="•"/>
            </a:pPr>
            <a:r>
              <a:rPr lang="en-US" dirty="0" smtClean="0">
                <a:latin typeface="Arial" pitchFamily="34" charset="0"/>
                <a:cs typeface="Arial" pitchFamily="34" charset="0"/>
              </a:rPr>
              <a:t>Leaders share the role with others.  </a:t>
            </a:r>
          </a:p>
          <a:p>
            <a:pPr marL="235161" indent="-235161" eaLnBrk="1" hangingPunct="1">
              <a:lnSpc>
                <a:spcPct val="150000"/>
              </a:lnSpc>
              <a:buFontTx/>
              <a:buChar char="•"/>
            </a:pPr>
            <a:r>
              <a:rPr lang="en-US" dirty="0" smtClean="0">
                <a:latin typeface="Arial" pitchFamily="34" charset="0"/>
                <a:cs typeface="Arial" pitchFamily="34" charset="0"/>
              </a:rPr>
              <a:t>Succession planning begins the moment you walk through the door!</a:t>
            </a:r>
          </a:p>
          <a:p>
            <a:pPr marL="235161" indent="-235161" eaLnBrk="1" hangingPunct="1">
              <a:lnSpc>
                <a:spcPct val="150000"/>
              </a:lnSpc>
              <a:buFontTx/>
              <a:buChar char="•"/>
            </a:pPr>
            <a:r>
              <a:rPr lang="en-US" dirty="0" smtClean="0">
                <a:latin typeface="Arial" pitchFamily="34" charset="0"/>
                <a:cs typeface="Arial" pitchFamily="34" charset="0"/>
              </a:rPr>
              <a:t>Mentoring new leaders will make your succession planning a success!</a:t>
            </a:r>
          </a:p>
          <a:p>
            <a:pPr marL="235161" indent="-235161" eaLnBrk="1" hangingPunct="1">
              <a:lnSpc>
                <a:spcPct val="150000"/>
              </a:lnSpc>
              <a:buFontTx/>
              <a:buChar char="•"/>
            </a:pPr>
            <a:r>
              <a:rPr lang="en-US" dirty="0" smtClean="0">
                <a:latin typeface="Arial" pitchFamily="34" charset="0"/>
                <a:cs typeface="Arial" pitchFamily="34" charset="0"/>
              </a:rPr>
              <a:t>The</a:t>
            </a:r>
            <a:r>
              <a:rPr lang="en-US" baseline="0" dirty="0" smtClean="0">
                <a:latin typeface="Arial" pitchFamily="34" charset="0"/>
                <a:cs typeface="Arial" pitchFamily="34" charset="0"/>
              </a:rPr>
              <a:t> resources you need to be a leader are within you.</a:t>
            </a: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35161" indent="-235161" eaLnBrk="1" hangingPunct="1">
              <a:lnSpc>
                <a:spcPct val="150000"/>
              </a:lnSpc>
            </a:pP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DB88F4F7-2AF4-412A-97E9-0381E1C78CD3}" type="slidenum">
              <a:rPr lang="en-US" smtClean="0"/>
              <a:pPr/>
              <a:t>42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Most of us</a:t>
            </a:r>
            <a:r>
              <a:rPr lang="en-US" baseline="0" dirty="0" smtClean="0"/>
              <a:t> have participated in a leadership exercise to put together a tinker toy </a:t>
            </a:r>
          </a:p>
          <a:p>
            <a:pPr>
              <a:lnSpc>
                <a:spcPct val="150000"/>
              </a:lnSpc>
            </a:pPr>
            <a:r>
              <a:rPr lang="en-US" baseline="0" dirty="0" smtClean="0"/>
              <a:t>model and the team is blindfolded and only gets negative feedback from the</a:t>
            </a:r>
          </a:p>
          <a:p>
            <a:pPr>
              <a:lnSpc>
                <a:spcPct val="150000"/>
              </a:lnSpc>
            </a:pPr>
            <a:r>
              <a:rPr lang="en-US" baseline="0" dirty="0" smtClean="0"/>
              <a:t>supervisor.  Can you imagine how you would feel?  This simple demo represents </a:t>
            </a:r>
          </a:p>
          <a:p>
            <a:pPr>
              <a:lnSpc>
                <a:spcPct val="150000"/>
              </a:lnSpc>
            </a:pPr>
            <a:r>
              <a:rPr lang="en-US" baseline="0" dirty="0" smtClean="0"/>
              <a:t>the “disconnect” people frequently feel when the vision is not clear and they are </a:t>
            </a:r>
          </a:p>
          <a:p>
            <a:pPr>
              <a:lnSpc>
                <a:spcPct val="150000"/>
              </a:lnSpc>
            </a:pPr>
            <a:r>
              <a:rPr lang="en-US" baseline="0" dirty="0" smtClean="0"/>
              <a:t>not supported with positive direction and feedback.</a:t>
            </a:r>
          </a:p>
          <a:p>
            <a:pPr>
              <a:lnSpc>
                <a:spcPct val="150000"/>
              </a:lnSpc>
            </a:pPr>
            <a:r>
              <a:rPr lang="en-US" baseline="0" dirty="0" smtClean="0"/>
              <a:t>Cultivating a passionate and inspiring work environment requires clear and compelling</a:t>
            </a:r>
          </a:p>
          <a:p>
            <a:pPr>
              <a:lnSpc>
                <a:spcPct val="150000"/>
              </a:lnSpc>
            </a:pPr>
            <a:r>
              <a:rPr lang="en-US" baseline="0" dirty="0" smtClean="0"/>
              <a:t>vision that is shared by the team.  It is simply not enough for one person to</a:t>
            </a:r>
          </a:p>
          <a:p>
            <a:pPr>
              <a:lnSpc>
                <a:spcPct val="150000"/>
              </a:lnSpc>
            </a:pPr>
            <a:r>
              <a:rPr lang="en-US" baseline="0" dirty="0" smtClean="0"/>
              <a:t>see the “desired state” and everyone else to guess at it.   Leading with a clear</a:t>
            </a:r>
          </a:p>
          <a:p>
            <a:pPr>
              <a:lnSpc>
                <a:spcPct val="150000"/>
              </a:lnSpc>
            </a:pPr>
            <a:r>
              <a:rPr lang="en-US" baseline="0" dirty="0" smtClean="0"/>
              <a:t>and compelling vision helps align team members with a sense of direction and</a:t>
            </a:r>
          </a:p>
          <a:p>
            <a:pPr>
              <a:lnSpc>
                <a:spcPct val="150000"/>
              </a:lnSpc>
            </a:pPr>
            <a:r>
              <a:rPr lang="en-US" baseline="0" dirty="0" smtClean="0"/>
              <a:t>focus. This means the leader must be deliberate and vigilant in eliminating</a:t>
            </a:r>
          </a:p>
          <a:p>
            <a:pPr>
              <a:lnSpc>
                <a:spcPct val="150000"/>
              </a:lnSpc>
            </a:pPr>
            <a:r>
              <a:rPr lang="en-US" baseline="0" dirty="0" smtClean="0"/>
              <a:t>barriers and obstacles, giving people a keen line of sight.</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a:lnSpc>
                <a:spcPct val="150000"/>
              </a:lnSpc>
            </a:pPr>
            <a:endParaRPr lang="en-US" dirty="0" smtClean="0"/>
          </a:p>
          <a:p>
            <a:pPr marL="0">
              <a:lnSpc>
                <a:spcPct val="150000"/>
              </a:lnSpc>
            </a:pPr>
            <a:r>
              <a:rPr lang="en-US" dirty="0" smtClean="0"/>
              <a:t>There</a:t>
            </a:r>
            <a:r>
              <a:rPr lang="en-US" baseline="0" dirty="0" smtClean="0"/>
              <a:t> is no limit to the heart.  Its energy is universal!</a:t>
            </a:r>
            <a:endParaRPr lang="en-US" dirty="0" smtClean="0"/>
          </a:p>
          <a:p>
            <a:pPr marL="0">
              <a:lnSpc>
                <a:spcPct val="150000"/>
              </a:lnSpc>
            </a:pPr>
            <a:r>
              <a:rPr lang="en-US" dirty="0" smtClean="0"/>
              <a:t>There is no substitute for heart.  It is the alter of</a:t>
            </a:r>
            <a:r>
              <a:rPr lang="en-US" baseline="0" dirty="0" smtClean="0"/>
              <a:t> spirit, the center for inspiration.  </a:t>
            </a:r>
          </a:p>
          <a:p>
            <a:pPr marL="0">
              <a:lnSpc>
                <a:spcPct val="150000"/>
              </a:lnSpc>
            </a:pPr>
            <a:r>
              <a:rPr lang="en-US" baseline="0" dirty="0" smtClean="0"/>
              <a:t>One cannot fake authentic courage.  Where there is doubt, there is disbelief.</a:t>
            </a:r>
          </a:p>
          <a:p>
            <a:pPr marL="0">
              <a:lnSpc>
                <a:spcPct val="150000"/>
              </a:lnSpc>
            </a:pPr>
            <a:r>
              <a:rPr lang="en-US" baseline="0" dirty="0" smtClean="0"/>
              <a:t>One cannot pretend to be compassionate.  These are qualities of the heart,</a:t>
            </a:r>
          </a:p>
          <a:p>
            <a:pPr marL="0">
              <a:lnSpc>
                <a:spcPct val="150000"/>
              </a:lnSpc>
            </a:pPr>
            <a:r>
              <a:rPr lang="en-US" baseline="0" dirty="0" smtClean="0"/>
              <a:t>not the mind.  With heart we take risks, forgiving ourselves and others for</a:t>
            </a:r>
          </a:p>
          <a:p>
            <a:pPr marL="0">
              <a:lnSpc>
                <a:spcPct val="150000"/>
              </a:lnSpc>
            </a:pPr>
            <a:r>
              <a:rPr lang="en-US" baseline="0" dirty="0" smtClean="0"/>
              <a:t>mistakes and miscalculations along the way.  With heart, we go first,</a:t>
            </a:r>
          </a:p>
          <a:p>
            <a:pPr marL="0">
              <a:lnSpc>
                <a:spcPct val="150000"/>
              </a:lnSpc>
            </a:pPr>
            <a:r>
              <a:rPr lang="en-US" baseline="0" dirty="0" smtClean="0"/>
              <a:t>leading the way.  But without heart, we feel distracted, defeated, discouraged</a:t>
            </a:r>
          </a:p>
          <a:p>
            <a:pPr marL="0">
              <a:lnSpc>
                <a:spcPct val="150000"/>
              </a:lnSpc>
            </a:pPr>
            <a:r>
              <a:rPr lang="en-US" baseline="0" dirty="0" smtClean="0"/>
              <a:t>and perhaps even dispirited.  Effective leaders do not accept this feeling of</a:t>
            </a:r>
          </a:p>
          <a:p>
            <a:pPr marL="0">
              <a:lnSpc>
                <a:spcPct val="150000"/>
              </a:lnSpc>
            </a:pPr>
            <a:r>
              <a:rPr lang="en-US" baseline="0" dirty="0" smtClean="0"/>
              <a:t>defeat because they know how disempowering it is.  Without heart, there can</a:t>
            </a:r>
          </a:p>
          <a:p>
            <a:pPr marL="0">
              <a:lnSpc>
                <a:spcPct val="150000"/>
              </a:lnSpc>
            </a:pPr>
            <a:r>
              <a:rPr lang="en-US" baseline="0" dirty="0" smtClean="0"/>
              <a:t>be no passion, no enthusiasm, no feeling of energy, and no charisma.  </a:t>
            </a:r>
          </a:p>
          <a:p>
            <a:pPr marL="0">
              <a:lnSpc>
                <a:spcPct val="150000"/>
              </a:lnSpc>
            </a:pPr>
            <a:r>
              <a:rPr lang="en-US" baseline="0" dirty="0" smtClean="0"/>
              <a:t>A leader high on heart and emotional intelligence breeds victory.  </a:t>
            </a:r>
          </a:p>
          <a:p>
            <a:pPr marL="0">
              <a:lnSpc>
                <a:spcPct val="150000"/>
              </a:lnSpc>
            </a:pPr>
            <a:r>
              <a:rPr lang="en-US" baseline="0" dirty="0" smtClean="0"/>
              <a:t>A disheartened leader, doubtful and stressed, manifests loss.</a:t>
            </a:r>
          </a:p>
          <a:p>
            <a:pPr marL="0">
              <a:lnSpc>
                <a:spcPct val="150000"/>
              </a:lnSpc>
            </a:pPr>
            <a:r>
              <a:rPr lang="en-US" baseline="0" dirty="0" smtClean="0"/>
              <a:t>The leaders who make the greatest difference do it with heart.</a:t>
            </a:r>
          </a:p>
          <a:p>
            <a:pPr marL="0">
              <a:lnSpc>
                <a:spcPct val="150000"/>
              </a:lnSpc>
            </a:pPr>
            <a:r>
              <a:rPr lang="en-US" baseline="0" dirty="0" smtClean="0"/>
              <a:t>And with heart, there is no giving up. The heart has reasons </a:t>
            </a:r>
          </a:p>
          <a:p>
            <a:pPr marL="0">
              <a:lnSpc>
                <a:spcPct val="150000"/>
              </a:lnSpc>
            </a:pPr>
            <a:r>
              <a:rPr lang="en-US" baseline="0" dirty="0" smtClean="0"/>
              <a:t>that the mind knows nothing of.</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Leading</a:t>
            </a:r>
            <a:r>
              <a:rPr lang="en-US" baseline="0" dirty="0" smtClean="0"/>
              <a:t> with purpose, vision and heart is often not enough to efficiently get us to </a:t>
            </a:r>
          </a:p>
          <a:p>
            <a:pPr>
              <a:lnSpc>
                <a:spcPct val="150000"/>
              </a:lnSpc>
            </a:pPr>
            <a:r>
              <a:rPr lang="en-US" baseline="0" dirty="0" smtClean="0"/>
              <a:t>top.  As the saying goes, “The devil is in the details.” If we are not grounded</a:t>
            </a:r>
          </a:p>
          <a:p>
            <a:pPr>
              <a:lnSpc>
                <a:spcPct val="150000"/>
              </a:lnSpc>
            </a:pPr>
            <a:r>
              <a:rPr lang="en-US" baseline="0" dirty="0" smtClean="0"/>
              <a:t>in reality with good data, facts, information and feedback, we can easily</a:t>
            </a:r>
          </a:p>
          <a:p>
            <a:pPr>
              <a:lnSpc>
                <a:spcPct val="150000"/>
              </a:lnSpc>
            </a:pPr>
            <a:r>
              <a:rPr lang="en-US" baseline="0" dirty="0" smtClean="0"/>
              <a:t>misfire. Passionate leaders also recognize the value in attending to people</a:t>
            </a:r>
          </a:p>
          <a:p>
            <a:pPr>
              <a:lnSpc>
                <a:spcPct val="150000"/>
              </a:lnSpc>
            </a:pPr>
            <a:r>
              <a:rPr lang="en-US" baseline="0" dirty="0" smtClean="0"/>
              <a:t>and relationships, not just tasks and assignments.  Passionate leaders are most </a:t>
            </a:r>
          </a:p>
          <a:p>
            <a:pPr>
              <a:lnSpc>
                <a:spcPct val="150000"/>
              </a:lnSpc>
            </a:pPr>
            <a:r>
              <a:rPr lang="en-US" baseline="0" dirty="0" smtClean="0"/>
              <a:t>effective when they know where they are and how they are doing.</a:t>
            </a:r>
          </a:p>
          <a:p>
            <a:pPr>
              <a:lnSpc>
                <a:spcPct val="150000"/>
              </a:lnSpc>
            </a:pPr>
            <a:r>
              <a:rPr lang="en-US" baseline="0" dirty="0" smtClean="0"/>
              <a:t>This means paying attention to the now. </a:t>
            </a:r>
          </a:p>
          <a:p>
            <a:pPr>
              <a:lnSpc>
                <a:spcPct val="150000"/>
              </a:lnSpc>
            </a:pPr>
            <a:r>
              <a:rPr lang="en-US" baseline="0" dirty="0" smtClean="0"/>
              <a:t> </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How can one speak of passionate leadership and inspiring</a:t>
            </a:r>
            <a:r>
              <a:rPr lang="en-US" baseline="0" dirty="0" smtClean="0"/>
              <a:t> others without</a:t>
            </a:r>
          </a:p>
          <a:p>
            <a:pPr>
              <a:lnSpc>
                <a:spcPct val="150000"/>
              </a:lnSpc>
            </a:pPr>
            <a:r>
              <a:rPr lang="en-US" baseline="0" dirty="0" smtClean="0"/>
              <a:t>including integrity?  Integrity defines us by aligning who we really are—</a:t>
            </a:r>
          </a:p>
          <a:p>
            <a:pPr>
              <a:lnSpc>
                <a:spcPct val="150000"/>
              </a:lnSpc>
            </a:pPr>
            <a:r>
              <a:rPr lang="en-US" baseline="0" dirty="0" smtClean="0"/>
              <a:t>at the soul level—with how we behave at the human level.  It is what others</a:t>
            </a:r>
          </a:p>
          <a:p>
            <a:pPr>
              <a:lnSpc>
                <a:spcPct val="150000"/>
              </a:lnSpc>
            </a:pPr>
            <a:r>
              <a:rPr lang="en-US" baseline="0" dirty="0" smtClean="0"/>
              <a:t>see in us as a reflection of what we see in ourselves.</a:t>
            </a:r>
          </a:p>
          <a:p>
            <a:pPr>
              <a:lnSpc>
                <a:spcPct val="150000"/>
              </a:lnSpc>
            </a:pPr>
            <a:r>
              <a:rPr lang="en-US" baseline="0" dirty="0" smtClean="0"/>
              <a:t>IT CANNOT BE FAKED—for integrity is honest and genuine.</a:t>
            </a:r>
          </a:p>
          <a:p>
            <a:pPr>
              <a:lnSpc>
                <a:spcPct val="150000"/>
              </a:lnSpc>
            </a:pPr>
            <a:r>
              <a:rPr lang="en-US" baseline="0" dirty="0" smtClean="0"/>
              <a:t>IT CANNOT BE MANIPULATED—for integrity is steadfast and constant.</a:t>
            </a:r>
          </a:p>
          <a:p>
            <a:pPr>
              <a:lnSpc>
                <a:spcPct val="150000"/>
              </a:lnSpc>
            </a:pPr>
            <a:r>
              <a:rPr lang="en-US" baseline="0" dirty="0" smtClean="0"/>
              <a:t>IT CANNOT BE DIVIDED—for integrity is whole and complete.</a:t>
            </a:r>
          </a:p>
          <a:p>
            <a:pPr>
              <a:lnSpc>
                <a:spcPct val="150000"/>
              </a:lnSpc>
            </a:pPr>
            <a:r>
              <a:rPr lang="en-US" baseline="0" dirty="0" smtClean="0"/>
              <a:t>IT CANNOT BE TAKEN ADVANTAGE OF—for integrity knows no bounds.</a:t>
            </a:r>
          </a:p>
          <a:p>
            <a:pPr>
              <a:lnSpc>
                <a:spcPct val="150000"/>
              </a:lnSpc>
            </a:pPr>
            <a:r>
              <a:rPr lang="en-US" baseline="0" dirty="0" smtClean="0"/>
              <a:t>IT CANNOT BE STOLEN—for sharing it makes it stronger.</a:t>
            </a:r>
          </a:p>
          <a:p>
            <a:pPr>
              <a:lnSpc>
                <a:spcPct val="150000"/>
              </a:lnSpc>
            </a:pPr>
            <a:r>
              <a:rPr lang="en-US" baseline="0" dirty="0" smtClean="0"/>
              <a:t>IT CANNOT BE FOUGHT—for fighting it gives it power.</a:t>
            </a:r>
          </a:p>
          <a:p>
            <a:pPr>
              <a:lnSpc>
                <a:spcPct val="150000"/>
              </a:lnSpc>
            </a:pPr>
            <a:endParaRPr lang="en-US" baseline="0" dirty="0" smtClean="0"/>
          </a:p>
          <a:p>
            <a:pPr>
              <a:lnSpc>
                <a:spcPct val="150000"/>
              </a:lnSpc>
            </a:pPr>
            <a:r>
              <a:rPr lang="en-US" baseline="0" dirty="0" smtClean="0"/>
              <a:t>Integrity provides great competitive advantage because </a:t>
            </a:r>
          </a:p>
          <a:p>
            <a:pPr>
              <a:lnSpc>
                <a:spcPct val="150000"/>
              </a:lnSpc>
            </a:pPr>
            <a:r>
              <a:rPr lang="en-US" baseline="0" dirty="0" smtClean="0"/>
              <a:t>it is most difficult to copy.</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pPr>
            <a:r>
              <a:rPr lang="en-US" dirty="0" smtClean="0"/>
              <a:t>Bear Bryant, the legendary Alabama football coach, was once asked </a:t>
            </a:r>
          </a:p>
          <a:p>
            <a:pPr>
              <a:lnSpc>
                <a:spcPct val="150000"/>
              </a:lnSpc>
            </a:pPr>
            <a:endParaRPr lang="en-US" dirty="0" smtClean="0"/>
          </a:p>
          <a:p>
            <a:pPr>
              <a:lnSpc>
                <a:spcPct val="150000"/>
              </a:lnSpc>
            </a:pPr>
            <a:r>
              <a:rPr lang="en-US" dirty="0" smtClean="0"/>
              <a:t>what was the key to his coaching success.  He said, “When we win</a:t>
            </a:r>
          </a:p>
          <a:p>
            <a:pPr>
              <a:lnSpc>
                <a:spcPct val="150000"/>
              </a:lnSpc>
            </a:pPr>
            <a:endParaRPr lang="en-US" dirty="0" smtClean="0"/>
          </a:p>
          <a:p>
            <a:pPr>
              <a:lnSpc>
                <a:spcPct val="150000"/>
              </a:lnSpc>
            </a:pPr>
            <a:r>
              <a:rPr lang="en-US" dirty="0" smtClean="0"/>
              <a:t>I give them (the players) all the credit and when we lose I take all the blame.”</a:t>
            </a:r>
          </a:p>
          <a:p>
            <a:pPr>
              <a:lnSpc>
                <a:spcPct val="150000"/>
              </a:lnSpc>
            </a:pPr>
            <a:endParaRPr lang="en-US" dirty="0" smtClean="0"/>
          </a:p>
          <a:p>
            <a:pPr>
              <a:lnSpc>
                <a:spcPct val="150000"/>
              </a:lnSpc>
            </a:pPr>
            <a:r>
              <a:rPr lang="en-US" dirty="0" smtClean="0"/>
              <a:t>When things go wrong, great leaders take full responsibility</a:t>
            </a:r>
            <a:r>
              <a:rPr lang="en-US" baseline="0" dirty="0" smtClean="0"/>
              <a:t> for the </a:t>
            </a:r>
            <a:r>
              <a:rPr lang="en-US" baseline="0" dirty="0" smtClean="0"/>
              <a:t>results.</a:t>
            </a:r>
            <a:endParaRPr lang="en-US" baseline="0" dirty="0" smtClean="0"/>
          </a:p>
          <a:p>
            <a:pPr>
              <a:lnSpc>
                <a:spcPct val="150000"/>
              </a:lnSpc>
            </a:pPr>
            <a:endParaRPr lang="en-US" baseline="0" dirty="0" smtClean="0"/>
          </a:p>
          <a:p>
            <a:pPr>
              <a:lnSpc>
                <a:spcPct val="150000"/>
              </a:lnSpc>
            </a:pPr>
            <a:r>
              <a:rPr lang="en-US" baseline="0" dirty="0" smtClean="0"/>
              <a:t>No excuses.  </a:t>
            </a:r>
          </a:p>
          <a:p>
            <a:pPr>
              <a:lnSpc>
                <a:spcPct val="150000"/>
              </a:lnSpc>
            </a:pPr>
            <a:endParaRPr lang="en-US" baseline="0" dirty="0" smtClean="0"/>
          </a:p>
          <a:p>
            <a:pPr>
              <a:lnSpc>
                <a:spcPct val="150000"/>
              </a:lnSpc>
            </a:pPr>
            <a:r>
              <a:rPr lang="en-US" baseline="0" dirty="0" smtClean="0"/>
              <a:t>Remember, failure to hit the bull’s eye is never the fault of the target.</a:t>
            </a:r>
          </a:p>
          <a:p>
            <a:pPr>
              <a:lnSpc>
                <a:spcPct val="150000"/>
              </a:lnSpc>
            </a:pPr>
            <a:endParaRPr lang="en-US" baseline="0" dirty="0" smtClean="0"/>
          </a:p>
          <a:p>
            <a:pPr>
              <a:lnSpc>
                <a:spcPct val="150000"/>
              </a:lnSpc>
            </a:pPr>
            <a:r>
              <a:rPr lang="en-US" baseline="0" dirty="0" smtClean="0"/>
              <a:t>That’s why successful leaders focus on responsibility over blame.</a:t>
            </a:r>
          </a:p>
          <a:p>
            <a:pPr>
              <a:lnSpc>
                <a:spcPct val="150000"/>
              </a:lnSpc>
            </a:pPr>
            <a:endParaRPr lang="en-US" baseline="0" dirty="0" smtClean="0"/>
          </a:p>
          <a:p>
            <a:pPr>
              <a:lnSpc>
                <a:spcPct val="150000"/>
              </a:lnSpc>
            </a:pPr>
            <a:r>
              <a:rPr lang="en-US" baseline="0" dirty="0" smtClean="0"/>
              <a:t>It’s easy to dodge our responsibilities but we cannot dodge the </a:t>
            </a:r>
          </a:p>
          <a:p>
            <a:pPr>
              <a:lnSpc>
                <a:spcPct val="150000"/>
              </a:lnSpc>
            </a:pPr>
            <a:r>
              <a:rPr lang="en-US" baseline="0" dirty="0" smtClean="0"/>
              <a:t>Consequences of dodging our responsibilities.</a:t>
            </a:r>
            <a:endParaRPr lang="en-US" dirty="0"/>
          </a:p>
        </p:txBody>
      </p:sp>
      <p:sp>
        <p:nvSpPr>
          <p:cNvPr id="4" name="Slide Number Placeholder 3"/>
          <p:cNvSpPr>
            <a:spLocks noGrp="1"/>
          </p:cNvSpPr>
          <p:nvPr>
            <p:ph type="sldNum" sz="quarter" idx="10"/>
          </p:nvPr>
        </p:nvSpPr>
        <p:spPr/>
        <p:txBody>
          <a:bodyPr/>
          <a:lstStyle/>
          <a:p>
            <a:fld id="{DB88F4F7-2AF4-412A-97E9-0381E1C78CD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2050" name="Picture 2" descr="T:\KS Div 2011-2012\Logos\Leap_KansasDivision.jpg"/>
          <p:cNvPicPr>
            <a:picLocks noChangeAspect="1" noChangeArrowheads="1"/>
          </p:cNvPicPr>
          <p:nvPr userDrawn="1"/>
        </p:nvPicPr>
        <p:blipFill>
          <a:blip r:embed="rId3" cstate="print"/>
          <a:srcRect/>
          <a:stretch>
            <a:fillRect/>
          </a:stretch>
        </p:blipFill>
        <p:spPr bwMode="auto">
          <a:xfrm>
            <a:off x="3581400" y="304800"/>
            <a:ext cx="1976437" cy="1243658"/>
          </a:xfrm>
          <a:prstGeom prst="rect">
            <a:avLst/>
          </a:prstGeom>
          <a:noFill/>
        </p:spPr>
      </p:pic>
      <p:sp>
        <p:nvSpPr>
          <p:cNvPr id="16" name="Rectangle 15"/>
          <p:cNvSpPr/>
          <p:nvPr userDrawn="1"/>
        </p:nvSpPr>
        <p:spPr>
          <a:xfrm>
            <a:off x="0" y="4876800"/>
            <a:ext cx="9144000" cy="1981200"/>
          </a:xfrm>
          <a:prstGeom prst="rect">
            <a:avLst/>
          </a:prstGeom>
          <a:solidFill>
            <a:schemeClr val="bg1"/>
          </a:solidFill>
          <a:ln w="3492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5715000"/>
            <a:ext cx="9144000" cy="914400"/>
          </a:xfrm>
          <a:prstGeom prst="rect">
            <a:avLst/>
          </a:prstGeom>
          <a:solidFill>
            <a:srgbClr val="17375E"/>
          </a:solidFill>
          <a:ln w="34925" cmpd="sng">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Manual Input 14"/>
          <p:cNvSpPr/>
          <p:nvPr userDrawn="1"/>
        </p:nvSpPr>
        <p:spPr>
          <a:xfrm flipH="1">
            <a:off x="0" y="5715000"/>
            <a:ext cx="9144000" cy="1143000"/>
          </a:xfrm>
          <a:prstGeom prst="flowChartManualInput">
            <a:avLst/>
          </a:prstGeom>
          <a:solidFill>
            <a:srgbClr val="FEDB82"/>
          </a:solidFill>
          <a:ln w="34925" cmpd="sng">
            <a:solidFill>
              <a:srgbClr val="FED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Date Placeholder 29"/>
          <p:cNvSpPr>
            <a:spLocks noGrp="1"/>
          </p:cNvSpPr>
          <p:nvPr>
            <p:ph type="dt" sz="half" idx="10"/>
          </p:nvPr>
        </p:nvSpPr>
        <p:spPr/>
        <p:txBody>
          <a:bodyPr/>
          <a:lstStyle>
            <a:lvl1pPr>
              <a:defRPr>
                <a:solidFill>
                  <a:schemeClr val="tx1"/>
                </a:solidFill>
              </a:defRPr>
            </a:lvl1pPr>
            <a:extLst/>
          </a:lstStyle>
          <a:p>
            <a:fld id="{8C0E7304-556B-41A7-8E0F-1C26CE7D94B6}" type="datetime1">
              <a:rPr lang="en-US" smtClean="0"/>
              <a:pPr/>
              <a:t>8/8/2011</a:t>
            </a:fld>
            <a:endParaRPr lang="en-US" dirty="0"/>
          </a:p>
        </p:txBody>
      </p:sp>
      <p:sp>
        <p:nvSpPr>
          <p:cNvPr id="19" name="Footer Placeholder 18"/>
          <p:cNvSpPr>
            <a:spLocks noGrp="1"/>
          </p:cNvSpPr>
          <p:nvPr>
            <p:ph type="ftr" sz="quarter" idx="11"/>
          </p:nvPr>
        </p:nvSpPr>
        <p:spPr/>
        <p:txBody>
          <a:bodyPr/>
          <a:lstStyle>
            <a:lvl1pPr>
              <a:defRPr>
                <a:solidFill>
                  <a:schemeClr val="tx1"/>
                </a:solidFill>
              </a:defRPr>
            </a:lvl1pPr>
            <a:extLst/>
          </a:lstStyle>
          <a:p>
            <a:r>
              <a:rPr lang="en-US" dirty="0" smtClean="0"/>
              <a:t>August 13, 2011</a:t>
            </a:r>
            <a:endParaRPr lang="en-US" dirty="0"/>
          </a:p>
        </p:txBody>
      </p:sp>
      <p:sp>
        <p:nvSpPr>
          <p:cNvPr id="27" name="Slide Number Placeholder 26"/>
          <p:cNvSpPr>
            <a:spLocks noGrp="1"/>
          </p:cNvSpPr>
          <p:nvPr>
            <p:ph type="sldNum" sz="quarter" idx="12"/>
          </p:nvPr>
        </p:nvSpPr>
        <p:spPr/>
        <p:txBody>
          <a:bodyPr/>
          <a:lstStyle>
            <a:lvl1pPr>
              <a:defRPr>
                <a:solidFill>
                  <a:schemeClr val="tx1"/>
                </a:solidFill>
              </a:defRPr>
            </a:lvl1pPr>
            <a:extLst/>
          </a:lstStyle>
          <a:p>
            <a:fld id="{8654B1D6-5190-4FD7-A388-E147B165902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260B1C-5396-456F-BA45-AB3FCC8F96B6}" type="datetime1">
              <a:rPr lang="en-US" smtClean="0"/>
              <a:pPr/>
              <a:t>8/8/2011</a:t>
            </a:fld>
            <a:endParaRPr lang="en-US" dirty="0"/>
          </a:p>
        </p:txBody>
      </p:sp>
      <p:sp>
        <p:nvSpPr>
          <p:cNvPr id="5" name="Footer Placeholder 4"/>
          <p:cNvSpPr>
            <a:spLocks noGrp="1"/>
          </p:cNvSpPr>
          <p:nvPr>
            <p:ph type="ftr" sz="quarter" idx="11"/>
          </p:nvPr>
        </p:nvSpPr>
        <p:spPr/>
        <p:txBody>
          <a:bodyPr/>
          <a:lstStyle>
            <a:extLst/>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extLst/>
          </a:lstStyle>
          <a:p>
            <a:fld id="{8654B1D6-5190-4FD7-A388-E147B165902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AF8D81-211E-456D-ACD2-87453DAF25CF}" type="datetime1">
              <a:rPr lang="en-US" smtClean="0"/>
              <a:pPr/>
              <a:t>8/8/2011</a:t>
            </a:fld>
            <a:endParaRPr lang="en-US" dirty="0"/>
          </a:p>
        </p:txBody>
      </p:sp>
      <p:sp>
        <p:nvSpPr>
          <p:cNvPr id="5" name="Footer Placeholder 4"/>
          <p:cNvSpPr>
            <a:spLocks noGrp="1"/>
          </p:cNvSpPr>
          <p:nvPr>
            <p:ph type="ftr" sz="quarter" idx="11"/>
          </p:nvPr>
        </p:nvSpPr>
        <p:spPr/>
        <p:txBody>
          <a:bodyPr/>
          <a:lstStyle>
            <a:extLst/>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extLst/>
          </a:lstStyle>
          <a:p>
            <a:fld id="{8654B1D6-5190-4FD7-A388-E147B165902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5" name="Right Triangle 24"/>
          <p:cNvSpPr/>
          <p:nvPr userDrawn="1"/>
        </p:nvSpPr>
        <p:spPr>
          <a:xfrm>
            <a:off x="0" y="5791200"/>
            <a:ext cx="4419600" cy="10668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1pPr>
              <a:buFont typeface="Wingdings" pitchFamily="2" charset="2"/>
              <a:buChar char="Ø"/>
              <a:defRPr baseline="0">
                <a:solidFill>
                  <a:srgbClr val="17375E"/>
                </a:solidFill>
              </a:defRPr>
            </a:lvl1pPr>
            <a:lvl2pPr>
              <a:defRPr baseline="0">
                <a:solidFill>
                  <a:srgbClr val="17375E"/>
                </a:solidFill>
              </a:defRPr>
            </a:lvl2pPr>
            <a:lvl3pPr>
              <a:defRPr baseline="0">
                <a:solidFill>
                  <a:srgbClr val="17375E"/>
                </a:solidFill>
              </a:defRPr>
            </a:lvl3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D51C8E08-352E-4E39-8ABA-E5A79E6B0731}" type="datetime1">
              <a:rPr lang="en-US" smtClean="0"/>
              <a:pPr/>
              <a:t>8/8/2011</a:t>
            </a:fld>
            <a:endParaRPr lang="en-US" dirty="0"/>
          </a:p>
        </p:txBody>
      </p:sp>
      <p:sp>
        <p:nvSpPr>
          <p:cNvPr id="5" name="Footer Placeholder 4"/>
          <p:cNvSpPr>
            <a:spLocks noGrp="1"/>
          </p:cNvSpPr>
          <p:nvPr>
            <p:ph type="ftr" sz="quarter" idx="11"/>
          </p:nvPr>
        </p:nvSpPr>
        <p:spPr/>
        <p:txBody>
          <a:bodyPr/>
          <a:lstStyle>
            <a:extLst/>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extLst/>
          </a:lstStyle>
          <a:p>
            <a:fld id="{8654B1D6-5190-4FD7-A388-E147B1659021}"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
        <p:nvSpPr>
          <p:cNvPr id="27" name="Right Triangle 26"/>
          <p:cNvSpPr/>
          <p:nvPr userDrawn="1"/>
        </p:nvSpPr>
        <p:spPr>
          <a:xfrm>
            <a:off x="0" y="5715000"/>
            <a:ext cx="4038600" cy="1143000"/>
          </a:xfrm>
          <a:prstGeom prst="rtTriangle">
            <a:avLst/>
          </a:prstGeom>
          <a:solidFill>
            <a:srgbClr val="FEDB82"/>
          </a:solidFill>
          <a:ln>
            <a:solidFill>
              <a:srgbClr val="FED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ight Triangle 23"/>
          <p:cNvSpPr/>
          <p:nvPr userDrawn="1"/>
        </p:nvSpPr>
        <p:spPr>
          <a:xfrm>
            <a:off x="0" y="6324600"/>
            <a:ext cx="4114800" cy="5334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B45ACDB-005B-459A-B5EE-D350FEA7E6A8}" type="datetime1">
              <a:rPr lang="en-US" smtClean="0"/>
              <a:pPr/>
              <a:t>8/8/2011</a:t>
            </a:fld>
            <a:endParaRPr lang="en-US" dirty="0"/>
          </a:p>
        </p:txBody>
      </p:sp>
      <p:sp>
        <p:nvSpPr>
          <p:cNvPr id="5" name="Footer Placeholder 4"/>
          <p:cNvSpPr>
            <a:spLocks noGrp="1"/>
          </p:cNvSpPr>
          <p:nvPr>
            <p:ph type="ftr" sz="quarter" idx="11"/>
          </p:nvPr>
        </p:nvSpPr>
        <p:spPr/>
        <p:txBody>
          <a:bodyPr/>
          <a:lstStyle>
            <a:extLst/>
          </a:lstStyle>
          <a:p>
            <a:r>
              <a:rPr lang="en-US" dirty="0" smtClean="0"/>
              <a:t>August 13, 2011</a:t>
            </a:r>
            <a:endParaRPr lang="en-US" dirty="0"/>
          </a:p>
        </p:txBody>
      </p:sp>
      <p:sp>
        <p:nvSpPr>
          <p:cNvPr id="6" name="Slide Number Placeholder 5"/>
          <p:cNvSpPr>
            <a:spLocks noGrp="1"/>
          </p:cNvSpPr>
          <p:nvPr>
            <p:ph type="sldNum" sz="quarter" idx="12"/>
          </p:nvPr>
        </p:nvSpPr>
        <p:spPr/>
        <p:txBody>
          <a:bodyPr/>
          <a:lstStyle>
            <a:extLst/>
          </a:lstStyle>
          <a:p>
            <a:fld id="{8654B1D6-5190-4FD7-A388-E147B1659021}"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D4670E-B3B2-43B4-898B-20B6216DA15C}" type="datetime1">
              <a:rPr lang="en-US" smtClean="0"/>
              <a:pPr/>
              <a:t>8/8/2011</a:t>
            </a:fld>
            <a:endParaRPr lang="en-US" dirty="0"/>
          </a:p>
        </p:txBody>
      </p:sp>
      <p:sp>
        <p:nvSpPr>
          <p:cNvPr id="6" name="Footer Placeholder 5"/>
          <p:cNvSpPr>
            <a:spLocks noGrp="1"/>
          </p:cNvSpPr>
          <p:nvPr>
            <p:ph type="ftr" sz="quarter" idx="11"/>
          </p:nvPr>
        </p:nvSpPr>
        <p:spPr/>
        <p:txBody>
          <a:bodyPr/>
          <a:lstStyle>
            <a:extLst/>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extLst/>
          </a:lstStyle>
          <a:p>
            <a:fld id="{8654B1D6-5190-4FD7-A388-E147B1659021}"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CDE311F-695E-4139-9161-800810EAC66F}" type="datetime1">
              <a:rPr lang="en-US" smtClean="0"/>
              <a:pPr/>
              <a:t>8/8/2011</a:t>
            </a:fld>
            <a:endParaRPr lang="en-US" dirty="0"/>
          </a:p>
        </p:txBody>
      </p:sp>
      <p:sp>
        <p:nvSpPr>
          <p:cNvPr id="8" name="Footer Placeholder 7"/>
          <p:cNvSpPr>
            <a:spLocks noGrp="1"/>
          </p:cNvSpPr>
          <p:nvPr>
            <p:ph type="ftr" sz="quarter" idx="11"/>
          </p:nvPr>
        </p:nvSpPr>
        <p:spPr/>
        <p:txBody>
          <a:bodyPr/>
          <a:lstStyle>
            <a:extLst/>
          </a:lstStyle>
          <a:p>
            <a:r>
              <a:rPr lang="en-US" dirty="0" smtClean="0"/>
              <a:t>August 13, 2011</a:t>
            </a:r>
            <a:endParaRPr lang="en-US" dirty="0"/>
          </a:p>
        </p:txBody>
      </p:sp>
      <p:sp>
        <p:nvSpPr>
          <p:cNvPr id="9" name="Slide Number Placeholder 8"/>
          <p:cNvSpPr>
            <a:spLocks noGrp="1"/>
          </p:cNvSpPr>
          <p:nvPr>
            <p:ph type="sldNum" sz="quarter" idx="12"/>
          </p:nvPr>
        </p:nvSpPr>
        <p:spPr/>
        <p:txBody>
          <a:bodyPr/>
          <a:lstStyle>
            <a:extLst/>
          </a:lstStyle>
          <a:p>
            <a:fld id="{8654B1D6-5190-4FD7-A388-E147B16590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34859F4-EEF0-41A5-9EC4-FFADCD44D2E8}" type="datetime1">
              <a:rPr lang="en-US" smtClean="0"/>
              <a:pPr/>
              <a:t>8/8/2011</a:t>
            </a:fld>
            <a:endParaRPr lang="en-US" dirty="0"/>
          </a:p>
        </p:txBody>
      </p:sp>
      <p:sp>
        <p:nvSpPr>
          <p:cNvPr id="4" name="Footer Placeholder 3"/>
          <p:cNvSpPr>
            <a:spLocks noGrp="1"/>
          </p:cNvSpPr>
          <p:nvPr>
            <p:ph type="ftr" sz="quarter" idx="11"/>
          </p:nvPr>
        </p:nvSpPr>
        <p:spPr/>
        <p:txBody>
          <a:bodyPr/>
          <a:lstStyle>
            <a:extLst/>
          </a:lstStyle>
          <a:p>
            <a:r>
              <a:rPr lang="en-US" dirty="0" smtClean="0"/>
              <a:t>August 13, 2011</a:t>
            </a:r>
            <a:endParaRPr lang="en-US" dirty="0"/>
          </a:p>
        </p:txBody>
      </p:sp>
      <p:sp>
        <p:nvSpPr>
          <p:cNvPr id="5" name="Slide Number Placeholder 4"/>
          <p:cNvSpPr>
            <a:spLocks noGrp="1"/>
          </p:cNvSpPr>
          <p:nvPr>
            <p:ph type="sldNum" sz="quarter" idx="12"/>
          </p:nvPr>
        </p:nvSpPr>
        <p:spPr/>
        <p:txBody>
          <a:bodyPr/>
          <a:lstStyle>
            <a:extLst/>
          </a:lstStyle>
          <a:p>
            <a:fld id="{8654B1D6-5190-4FD7-A388-E147B1659021}"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A63123E-5324-42F4-81FF-42FB05280316}" type="datetime1">
              <a:rPr lang="en-US" smtClean="0"/>
              <a:pPr/>
              <a:t>8/8/2011</a:t>
            </a:fld>
            <a:endParaRPr lang="en-US" dirty="0"/>
          </a:p>
        </p:txBody>
      </p:sp>
      <p:sp>
        <p:nvSpPr>
          <p:cNvPr id="3" name="Footer Placeholder 2"/>
          <p:cNvSpPr>
            <a:spLocks noGrp="1"/>
          </p:cNvSpPr>
          <p:nvPr>
            <p:ph type="ftr" sz="quarter" idx="11"/>
          </p:nvPr>
        </p:nvSpPr>
        <p:spPr/>
        <p:txBody>
          <a:bodyPr/>
          <a:lstStyle>
            <a:extLst/>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extLst/>
          </a:lstStyle>
          <a:p>
            <a:fld id="{8654B1D6-5190-4FD7-A388-E147B165902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3DDA3C4-B416-47B4-9A7F-CD4FF489D918}" type="datetime1">
              <a:rPr lang="en-US" smtClean="0"/>
              <a:pPr/>
              <a:t>8/8/2011</a:t>
            </a:fld>
            <a:endParaRPr lang="en-US" dirty="0"/>
          </a:p>
        </p:txBody>
      </p:sp>
      <p:sp>
        <p:nvSpPr>
          <p:cNvPr id="6" name="Footer Placeholder 5"/>
          <p:cNvSpPr>
            <a:spLocks noGrp="1"/>
          </p:cNvSpPr>
          <p:nvPr>
            <p:ph type="ftr" sz="quarter" idx="11"/>
          </p:nvPr>
        </p:nvSpPr>
        <p:spPr/>
        <p:txBody>
          <a:bodyPr/>
          <a:lstStyle>
            <a:extLst/>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extLst/>
          </a:lstStyle>
          <a:p>
            <a:fld id="{8654B1D6-5190-4FD7-A388-E147B16590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332B0AD-9651-4FBA-9AE4-B13F50573EB5}" type="datetime1">
              <a:rPr lang="en-US" smtClean="0"/>
              <a:pPr/>
              <a:t>8/8/2011</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dirty="0" smtClean="0"/>
              <a:t>August 13, 2011</a:t>
            </a: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654B1D6-5190-4FD7-A388-E147B1659021}"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dirty="0" smtClean="0"/>
              <a:t>August 13, 2011</a:t>
            </a:r>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654B1D6-5190-4FD7-A388-E147B1659021}" type="slidenum">
              <a:rPr lang="en-US" smtClean="0"/>
              <a:pPr/>
              <a:t>‹#›</a:t>
            </a:fld>
            <a:endParaRPr lang="en-US" dirty="0"/>
          </a:p>
        </p:txBody>
      </p:sp>
      <p:pic>
        <p:nvPicPr>
          <p:cNvPr id="1026" name="Picture 2" descr="T:\KS Div 2011-2012\Logos\Leap_KansasDivision.jpg"/>
          <p:cNvPicPr>
            <a:picLocks noChangeAspect="1" noChangeArrowheads="1"/>
          </p:cNvPicPr>
          <p:nvPr userDrawn="1"/>
        </p:nvPicPr>
        <p:blipFill>
          <a:blip r:embed="rId14" cstate="print"/>
          <a:srcRect/>
          <a:stretch>
            <a:fillRect/>
          </a:stretch>
        </p:blipFill>
        <p:spPr bwMode="auto">
          <a:xfrm>
            <a:off x="3505200" y="304800"/>
            <a:ext cx="1900237" cy="1195710"/>
          </a:xfrm>
          <a:prstGeom prst="rect">
            <a:avLst/>
          </a:prstGeom>
          <a:noFill/>
        </p:spPr>
      </p:pic>
      <p:sp>
        <p:nvSpPr>
          <p:cNvPr id="19" name="Right Triangle 18"/>
          <p:cNvSpPr/>
          <p:nvPr userDrawn="1"/>
        </p:nvSpPr>
        <p:spPr>
          <a:xfrm>
            <a:off x="0" y="5791200"/>
            <a:ext cx="4419600" cy="10668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ight Triangle 19"/>
          <p:cNvSpPr/>
          <p:nvPr userDrawn="1"/>
        </p:nvSpPr>
        <p:spPr>
          <a:xfrm>
            <a:off x="0" y="5715000"/>
            <a:ext cx="4038600" cy="1143000"/>
          </a:xfrm>
          <a:prstGeom prst="rtTriangle">
            <a:avLst/>
          </a:prstGeom>
          <a:solidFill>
            <a:srgbClr val="FED56E"/>
          </a:solidFill>
          <a:ln>
            <a:solidFill>
              <a:srgbClr val="FED5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ight Triangle 20"/>
          <p:cNvSpPr/>
          <p:nvPr userDrawn="1"/>
        </p:nvSpPr>
        <p:spPr>
          <a:xfrm>
            <a:off x="0" y="6324600"/>
            <a:ext cx="4114800" cy="533400"/>
          </a:xfrm>
          <a:prstGeom prst="rtTriangle">
            <a:avLst/>
          </a:prstGeom>
          <a:solidFill>
            <a:srgbClr val="17375E"/>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baseline="0">
          <a:solidFill>
            <a:srgbClr val="17375E"/>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baseline="0">
          <a:solidFill>
            <a:srgbClr val="17375E"/>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baseline="0">
          <a:solidFill>
            <a:srgbClr val="17375E"/>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905000"/>
          </a:xfrm>
        </p:spPr>
        <p:txBody>
          <a:bodyPr>
            <a:normAutofit/>
          </a:bodyPr>
          <a:lstStyle/>
          <a:p>
            <a:pPr algn="ctr"/>
            <a:r>
              <a:rPr lang="en-US" sz="4000" dirty="0" smtClean="0">
                <a:solidFill>
                  <a:srgbClr val="17375E"/>
                </a:solidFill>
                <a:latin typeface="Arial" pitchFamily="34" charset="0"/>
                <a:cs typeface="Arial" pitchFamily="34" charset="0"/>
              </a:rPr>
              <a:t>Developing “Remarkable” Leadership Skills</a:t>
            </a:r>
            <a:endParaRPr lang="en-US" dirty="0">
              <a:solidFill>
                <a:srgbClr val="17375E"/>
              </a:solidFill>
            </a:endParaRPr>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429000"/>
          </a:xfrm>
        </p:spPr>
        <p:txBody>
          <a:bodyPr>
            <a:normAutofit/>
          </a:bodyPr>
          <a:lstStyle/>
          <a:p>
            <a:pPr algn="ctr">
              <a:spcAft>
                <a:spcPts val="600"/>
              </a:spcAft>
              <a:buNone/>
            </a:pPr>
            <a:r>
              <a:rPr lang="en-US" sz="3600" b="1" dirty="0" smtClean="0">
                <a:latin typeface="Arial" pitchFamily="34" charset="0"/>
                <a:cs typeface="Arial" pitchFamily="34" charset="0"/>
              </a:rPr>
              <a:t>Leading with Discipline</a:t>
            </a:r>
          </a:p>
          <a:p>
            <a:r>
              <a:rPr lang="en-US" sz="2400" b="1" dirty="0" smtClean="0">
                <a:latin typeface="Arial" pitchFamily="34" charset="0"/>
                <a:cs typeface="Arial" pitchFamily="34" charset="0"/>
              </a:rPr>
              <a:t>Are you a disciple of action?</a:t>
            </a:r>
          </a:p>
          <a:p>
            <a:r>
              <a:rPr lang="en-US" sz="2400" b="1" dirty="0" smtClean="0">
                <a:latin typeface="Arial" pitchFamily="34" charset="0"/>
                <a:cs typeface="Arial" pitchFamily="34" charset="0"/>
              </a:rPr>
              <a:t>Do you walk your talk?</a:t>
            </a:r>
          </a:p>
          <a:p>
            <a:r>
              <a:rPr lang="en-US" sz="2400" b="1" dirty="0" smtClean="0">
                <a:latin typeface="Arial" pitchFamily="34" charset="0"/>
                <a:cs typeface="Arial" pitchFamily="34" charset="0"/>
              </a:rPr>
              <a:t>Do you walk with responsibility and accountability?</a:t>
            </a:r>
          </a:p>
          <a:p>
            <a:r>
              <a:rPr lang="en-US" sz="2400" b="1" dirty="0" smtClean="0">
                <a:latin typeface="Arial" pitchFamily="34" charset="0"/>
                <a:cs typeface="Arial" pitchFamily="34" charset="0"/>
              </a:rPr>
              <a:t>Do you execute your intentions with attention?</a:t>
            </a:r>
          </a:p>
          <a:p>
            <a:r>
              <a:rPr lang="en-US" sz="2400" b="1" dirty="0" smtClean="0">
                <a:latin typeface="Arial" pitchFamily="34" charset="0"/>
                <a:cs typeface="Arial" pitchFamily="34" charset="0"/>
              </a:rPr>
              <a:t>Do you finish what you start?</a:t>
            </a:r>
          </a:p>
          <a:p>
            <a:r>
              <a:rPr lang="en-US" sz="2400" b="1" dirty="0" smtClean="0">
                <a:latin typeface="Arial" pitchFamily="34" charset="0"/>
                <a:cs typeface="Arial" pitchFamily="34" charset="0"/>
              </a:rPr>
              <a:t>Are your actions inspiring?</a:t>
            </a:r>
          </a:p>
          <a:p>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10</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a:bodyPr>
          <a:lstStyle/>
          <a:p>
            <a:pPr algn="ctr">
              <a:spcAft>
                <a:spcPts val="600"/>
              </a:spcAft>
              <a:buNone/>
            </a:pPr>
            <a:endParaRPr lang="en-US" sz="3600" b="1" dirty="0" smtClean="0">
              <a:latin typeface="Arial" pitchFamily="34" charset="0"/>
              <a:cs typeface="Arial" pitchFamily="34" charset="0"/>
            </a:endParaRPr>
          </a:p>
          <a:p>
            <a:pPr algn="ctr">
              <a:spcAft>
                <a:spcPts val="600"/>
              </a:spcAft>
              <a:buNone/>
            </a:pPr>
            <a:r>
              <a:rPr lang="en-US" sz="3600" b="1" dirty="0" smtClean="0">
                <a:latin typeface="Arial" pitchFamily="34" charset="0"/>
                <a:cs typeface="Arial" pitchFamily="34" charset="0"/>
              </a:rPr>
              <a:t>Leading with Generosity</a:t>
            </a:r>
          </a:p>
          <a:p>
            <a:r>
              <a:rPr lang="en-US" sz="2400" b="1" dirty="0" smtClean="0">
                <a:latin typeface="Arial" pitchFamily="34" charset="0"/>
                <a:cs typeface="Arial" pitchFamily="34" charset="0"/>
              </a:rPr>
              <a:t>Wise passionate leaders believe in abundance rather than scarcity.  This means that the more we give, the more we have to give.  In short, generosity generates abundance.</a:t>
            </a:r>
          </a:p>
          <a:p>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11</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505200"/>
          </a:xfrm>
        </p:spPr>
        <p:txBody>
          <a:bodyPr>
            <a:normAutofit/>
          </a:bodyPr>
          <a:lstStyle/>
          <a:p>
            <a:pPr algn="ctr">
              <a:spcAft>
                <a:spcPts val="600"/>
              </a:spcAft>
              <a:buNone/>
            </a:pPr>
            <a:r>
              <a:rPr lang="en-US" sz="3600" b="1" dirty="0" smtClean="0">
                <a:latin typeface="Arial" pitchFamily="34" charset="0"/>
                <a:cs typeface="Arial" pitchFamily="34" charset="0"/>
              </a:rPr>
              <a:t>Leading with Credibility</a:t>
            </a:r>
          </a:p>
          <a:p>
            <a:r>
              <a:rPr lang="en-US" sz="2400" b="1" dirty="0" smtClean="0">
                <a:latin typeface="Arial" pitchFamily="34" charset="0"/>
                <a:cs typeface="Arial" pitchFamily="34" charset="0"/>
              </a:rPr>
              <a:t>Do you practice what you preach and preach what you practice?</a:t>
            </a:r>
          </a:p>
          <a:p>
            <a:r>
              <a:rPr lang="en-US" sz="2400" b="1" dirty="0" smtClean="0">
                <a:latin typeface="Arial" pitchFamily="34" charset="0"/>
                <a:cs typeface="Arial" pitchFamily="34" charset="0"/>
              </a:rPr>
              <a:t>Are you the real thing in the eyes of the people you serve?</a:t>
            </a:r>
          </a:p>
          <a:p>
            <a:r>
              <a:rPr lang="en-US" sz="2400" b="1" dirty="0" smtClean="0">
                <a:latin typeface="Arial" pitchFamily="34" charset="0"/>
                <a:cs typeface="Arial" pitchFamily="34" charset="0"/>
              </a:rPr>
              <a:t>Are you the example they want to follow?</a:t>
            </a:r>
          </a:p>
          <a:p>
            <a:r>
              <a:rPr lang="en-US" sz="2400" b="1" dirty="0" smtClean="0">
                <a:latin typeface="Arial" pitchFamily="34" charset="0"/>
                <a:cs typeface="Arial" pitchFamily="34" charset="0"/>
              </a:rPr>
              <a:t>Do people pay attention to you when you speak?</a:t>
            </a:r>
          </a:p>
          <a:p>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12</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normAutofit/>
          </a:bodyPr>
          <a:lstStyle/>
          <a:p>
            <a:pPr algn="ctr">
              <a:spcAft>
                <a:spcPts val="600"/>
              </a:spcAft>
              <a:buNone/>
            </a:pPr>
            <a:r>
              <a:rPr lang="en-US" sz="3600" b="1" dirty="0" smtClean="0">
                <a:latin typeface="Arial" pitchFamily="34" charset="0"/>
                <a:cs typeface="Arial" pitchFamily="34" charset="0"/>
              </a:rPr>
              <a:t>Leading with Grace</a:t>
            </a:r>
          </a:p>
          <a:p>
            <a:r>
              <a:rPr lang="en-US" sz="2400" b="1" dirty="0" smtClean="0">
                <a:latin typeface="Arial" pitchFamily="34" charset="0"/>
                <a:cs typeface="Arial" pitchFamily="34" charset="0"/>
              </a:rPr>
              <a:t>Do you bow to the pressure or do you rise above it with grace?</a:t>
            </a:r>
          </a:p>
          <a:p>
            <a:r>
              <a:rPr lang="en-US" sz="2400" b="1" dirty="0" smtClean="0">
                <a:latin typeface="Arial" pitchFamily="34" charset="0"/>
                <a:cs typeface="Arial" pitchFamily="34" charset="0"/>
              </a:rPr>
              <a:t>Are you calm and relaxed when leading people?</a:t>
            </a:r>
          </a:p>
          <a:p>
            <a:r>
              <a:rPr lang="en-US" sz="2400" b="1" dirty="0" smtClean="0">
                <a:latin typeface="Arial" pitchFamily="34" charset="0"/>
                <a:cs typeface="Arial" pitchFamily="34" charset="0"/>
              </a:rPr>
              <a:t>Do you make your work seem effortless?</a:t>
            </a:r>
          </a:p>
          <a:p>
            <a:r>
              <a:rPr lang="en-US" sz="2400" b="1" dirty="0" smtClean="0">
                <a:latin typeface="Arial" pitchFamily="34" charset="0"/>
                <a:cs typeface="Arial" pitchFamily="34" charset="0"/>
              </a:rPr>
              <a:t>Do you appreciate everything you have?</a:t>
            </a:r>
          </a:p>
          <a:p>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13</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1"/>
            <a:ext cx="8229600" cy="3886200"/>
          </a:xfrm>
        </p:spPr>
        <p:txBody>
          <a:bodyPr>
            <a:normAutofit fontScale="92500" lnSpcReduction="20000"/>
          </a:bodyPr>
          <a:lstStyle/>
          <a:p>
            <a:pPr algn="ctr">
              <a:spcAft>
                <a:spcPts val="600"/>
              </a:spcAft>
              <a:buNone/>
            </a:pPr>
            <a:r>
              <a:rPr lang="en-US" sz="3600" b="1" dirty="0" smtClean="0">
                <a:latin typeface="Arial" pitchFamily="34" charset="0"/>
                <a:cs typeface="Arial" pitchFamily="34" charset="0"/>
              </a:rPr>
              <a:t>Leading with Humor &amp; Humility</a:t>
            </a:r>
          </a:p>
          <a:p>
            <a:pPr algn="ctr">
              <a:spcAft>
                <a:spcPts val="600"/>
              </a:spcAft>
              <a:buNone/>
            </a:pPr>
            <a:endParaRPr lang="en-US" sz="36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A </a:t>
            </a:r>
            <a:r>
              <a:rPr lang="en-US" sz="2400" b="1" i="1" dirty="0" smtClean="0">
                <a:latin typeface="Arial" pitchFamily="34" charset="0"/>
                <a:cs typeface="Arial" pitchFamily="34" charset="0"/>
              </a:rPr>
              <a:t>sense of humor </a:t>
            </a:r>
            <a:r>
              <a:rPr lang="en-US" sz="2400" b="1" dirty="0" smtClean="0">
                <a:latin typeface="Arial" pitchFamily="34" charset="0"/>
                <a:cs typeface="Arial" pitchFamily="34" charset="0"/>
              </a:rPr>
              <a:t>is part of the art of leadership, of getting along with people, of getting things done.</a:t>
            </a:r>
          </a:p>
          <a:p>
            <a:pPr>
              <a:buNone/>
            </a:pP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Dwight D. Eisenhower</a:t>
            </a:r>
          </a:p>
          <a:p>
            <a:endParaRPr lang="en-US" sz="2400" b="1" dirty="0" smtClean="0">
              <a:latin typeface="Arial" pitchFamily="34" charset="0"/>
              <a:cs typeface="Arial" pitchFamily="34" charset="0"/>
            </a:endParaRPr>
          </a:p>
          <a:p>
            <a:pPr>
              <a:buNone/>
            </a:pPr>
            <a:r>
              <a:rPr lang="en-US" sz="2400" b="1" i="1" dirty="0" smtClean="0">
                <a:latin typeface="Arial" pitchFamily="34" charset="0"/>
                <a:cs typeface="Arial" pitchFamily="34" charset="0"/>
              </a:rPr>
              <a:t>Humility</a:t>
            </a:r>
            <a:r>
              <a:rPr lang="en-US" sz="2400" b="1" dirty="0" smtClean="0">
                <a:latin typeface="Arial" pitchFamily="34" charset="0"/>
                <a:cs typeface="Arial" pitchFamily="34" charset="0"/>
              </a:rPr>
              <a:t> leads to </a:t>
            </a:r>
            <a:r>
              <a:rPr lang="en-US" sz="2400" b="1" i="1" dirty="0" smtClean="0">
                <a:latin typeface="Arial" pitchFamily="34" charset="0"/>
                <a:cs typeface="Arial" pitchFamily="34" charset="0"/>
              </a:rPr>
              <a:t>strength</a:t>
            </a:r>
            <a:r>
              <a:rPr lang="en-US" sz="2400" b="1" dirty="0" smtClean="0">
                <a:latin typeface="Arial" pitchFamily="34" charset="0"/>
                <a:cs typeface="Arial" pitchFamily="34" charset="0"/>
              </a:rPr>
              <a:t> and </a:t>
            </a:r>
            <a:r>
              <a:rPr lang="en-US" sz="2400" b="1" i="1" dirty="0" smtClean="0">
                <a:latin typeface="Arial" pitchFamily="34" charset="0"/>
                <a:cs typeface="Arial" pitchFamily="34" charset="0"/>
              </a:rPr>
              <a:t>not to weakness</a:t>
            </a:r>
            <a:r>
              <a:rPr lang="en-US" sz="2400" b="1" dirty="0" smtClean="0">
                <a:latin typeface="Arial" pitchFamily="34" charset="0"/>
                <a:cs typeface="Arial" pitchFamily="34" charset="0"/>
              </a:rPr>
              <a:t>.</a:t>
            </a:r>
          </a:p>
          <a:p>
            <a:pPr>
              <a:buNone/>
            </a:pPr>
            <a:r>
              <a:rPr lang="en-US" sz="2400" b="1" dirty="0" smtClean="0">
                <a:latin typeface="Arial" pitchFamily="34" charset="0"/>
                <a:cs typeface="Arial" pitchFamily="34" charset="0"/>
              </a:rPr>
              <a:t>     It is the highest form of self-respect to </a:t>
            </a:r>
            <a:r>
              <a:rPr lang="en-US" sz="2400" b="1" i="1" dirty="0" smtClean="0">
                <a:latin typeface="Arial" pitchFamily="34" charset="0"/>
                <a:cs typeface="Arial" pitchFamily="34" charset="0"/>
              </a:rPr>
              <a:t>admit mistakes </a:t>
            </a:r>
            <a:r>
              <a:rPr lang="en-US" sz="2400" b="1" dirty="0" smtClean="0">
                <a:latin typeface="Arial" pitchFamily="34" charset="0"/>
                <a:cs typeface="Arial" pitchFamily="34" charset="0"/>
              </a:rPr>
              <a:t>and to make amends for them.</a:t>
            </a:r>
          </a:p>
          <a:p>
            <a:pPr>
              <a:buNone/>
            </a:pP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John J. McCloy</a:t>
            </a:r>
            <a:endParaRPr lang="en-US" sz="2400" b="1" i="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14</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3505200"/>
          </a:xfrm>
        </p:spPr>
        <p:txBody>
          <a:bodyPr>
            <a:normAutofit/>
          </a:bodyPr>
          <a:lstStyle/>
          <a:p>
            <a:pPr algn="ctr">
              <a:spcAft>
                <a:spcPts val="600"/>
              </a:spcAft>
              <a:buNone/>
            </a:pPr>
            <a:r>
              <a:rPr lang="en-US" sz="3600" b="1" dirty="0" smtClean="0">
                <a:latin typeface="Arial" pitchFamily="34" charset="0"/>
                <a:cs typeface="Arial" pitchFamily="34" charset="0"/>
              </a:rPr>
              <a:t>Leading with Spirit</a:t>
            </a:r>
          </a:p>
          <a:p>
            <a:pPr>
              <a:buNone/>
            </a:pPr>
            <a:r>
              <a:rPr lang="en-US" sz="2400" b="1" i="1" dirty="0" smtClean="0">
                <a:latin typeface="Arial" pitchFamily="34" charset="0"/>
                <a:cs typeface="Arial" pitchFamily="34" charset="0"/>
              </a:rPr>
              <a:t>Enthusiasm</a:t>
            </a:r>
            <a:r>
              <a:rPr lang="en-US" sz="2400" b="1" dirty="0" smtClean="0">
                <a:latin typeface="Arial" pitchFamily="34" charset="0"/>
                <a:cs typeface="Arial" pitchFamily="34" charset="0"/>
              </a:rPr>
              <a:t> is at the bottom of all progress.  </a:t>
            </a:r>
          </a:p>
          <a:p>
            <a:pPr>
              <a:buNone/>
            </a:pPr>
            <a:r>
              <a:rPr lang="en-US" sz="2400" b="1" dirty="0" smtClean="0">
                <a:latin typeface="Arial" pitchFamily="34" charset="0"/>
                <a:cs typeface="Arial" pitchFamily="34" charset="0"/>
              </a:rPr>
              <a:t>     With it there is accomplishment.</a:t>
            </a:r>
          </a:p>
          <a:p>
            <a:pPr>
              <a:buNone/>
            </a:pPr>
            <a:r>
              <a:rPr lang="en-US" sz="2400" b="1" dirty="0" smtClean="0">
                <a:latin typeface="Arial" pitchFamily="34" charset="0"/>
                <a:cs typeface="Arial" pitchFamily="34" charset="0"/>
              </a:rPr>
              <a:t>	  Without it there are only excuses.</a:t>
            </a:r>
          </a:p>
          <a:p>
            <a:pPr>
              <a:buNone/>
            </a:pP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Henry Ford</a:t>
            </a:r>
          </a:p>
          <a:p>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15</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400" b="1" dirty="0" smtClean="0">
                <a:latin typeface="Arial" pitchFamily="34" charset="0"/>
                <a:cs typeface="Arial" pitchFamily="34" charset="0"/>
              </a:rPr>
              <a:t>L = </a:t>
            </a:r>
            <a:r>
              <a:rPr lang="en-US" sz="2400" dirty="0" smtClean="0">
                <a:latin typeface="Arial" pitchFamily="34" charset="0"/>
                <a:cs typeface="Arial" pitchFamily="34" charset="0"/>
              </a:rPr>
              <a:t>Long Term Vision</a:t>
            </a:r>
          </a:p>
          <a:p>
            <a:pPr>
              <a:buNone/>
            </a:pPr>
            <a:r>
              <a:rPr lang="en-US" sz="2400" b="1" dirty="0" smtClean="0">
                <a:latin typeface="Arial" pitchFamily="34" charset="0"/>
                <a:cs typeface="Arial" pitchFamily="34" charset="0"/>
              </a:rPr>
              <a:t>E = </a:t>
            </a:r>
            <a:r>
              <a:rPr lang="en-US" sz="2400" dirty="0" smtClean="0">
                <a:latin typeface="Arial" pitchFamily="34" charset="0"/>
                <a:cs typeface="Arial" pitchFamily="34" charset="0"/>
              </a:rPr>
              <a:t>Excellence</a:t>
            </a:r>
          </a:p>
          <a:p>
            <a:pPr>
              <a:buNone/>
            </a:pPr>
            <a:r>
              <a:rPr lang="en-US" sz="2400" b="1" dirty="0" smtClean="0">
                <a:latin typeface="Arial" pitchFamily="34" charset="0"/>
                <a:cs typeface="Arial" pitchFamily="34" charset="0"/>
              </a:rPr>
              <a:t>A = </a:t>
            </a:r>
            <a:r>
              <a:rPr lang="en-US" sz="2400" dirty="0" smtClean="0">
                <a:latin typeface="Arial" pitchFamily="34" charset="0"/>
                <a:cs typeface="Arial" pitchFamily="34" charset="0"/>
              </a:rPr>
              <a:t>Attention &amp; Advance Planning</a:t>
            </a:r>
          </a:p>
          <a:p>
            <a:pPr>
              <a:buNone/>
            </a:pPr>
            <a:r>
              <a:rPr lang="en-US" sz="2400" b="1" dirty="0" smtClean="0">
                <a:latin typeface="Arial" pitchFamily="34" charset="0"/>
                <a:cs typeface="Arial" pitchFamily="34" charset="0"/>
              </a:rPr>
              <a:t>D = </a:t>
            </a:r>
            <a:r>
              <a:rPr lang="en-US" sz="2400" dirty="0" smtClean="0">
                <a:latin typeface="Arial" pitchFamily="34" charset="0"/>
                <a:cs typeface="Arial" pitchFamily="34" charset="0"/>
              </a:rPr>
              <a:t>Discipline, Drive, &amp; Determination</a:t>
            </a:r>
          </a:p>
          <a:p>
            <a:pPr>
              <a:buNone/>
            </a:pPr>
            <a:r>
              <a:rPr lang="en-US" sz="2400" b="1" dirty="0" smtClean="0">
                <a:latin typeface="Arial" pitchFamily="34" charset="0"/>
                <a:cs typeface="Arial" pitchFamily="34" charset="0"/>
              </a:rPr>
              <a:t>E = </a:t>
            </a:r>
            <a:r>
              <a:rPr lang="en-US" sz="2400" dirty="0" smtClean="0">
                <a:latin typeface="Arial" pitchFamily="34" charset="0"/>
                <a:cs typeface="Arial" pitchFamily="34" charset="0"/>
              </a:rPr>
              <a:t>Enthusiasm</a:t>
            </a:r>
          </a:p>
          <a:p>
            <a:pPr>
              <a:buNone/>
            </a:pPr>
            <a:r>
              <a:rPr lang="en-US" sz="2400" b="1" dirty="0" smtClean="0">
                <a:latin typeface="Arial" pitchFamily="34" charset="0"/>
                <a:cs typeface="Arial" pitchFamily="34" charset="0"/>
              </a:rPr>
              <a:t>R = </a:t>
            </a:r>
            <a:r>
              <a:rPr lang="en-US" sz="2400" dirty="0" smtClean="0">
                <a:latin typeface="Arial" pitchFamily="34" charset="0"/>
                <a:cs typeface="Arial" pitchFamily="34" charset="0"/>
              </a:rPr>
              <a:t>Responsibility &amp; Respect</a:t>
            </a:r>
          </a:p>
          <a:p>
            <a:pPr>
              <a:buNone/>
            </a:pPr>
            <a:r>
              <a:rPr lang="en-US" sz="2400" b="1" dirty="0" smtClean="0">
                <a:latin typeface="Arial" pitchFamily="34" charset="0"/>
                <a:cs typeface="Arial" pitchFamily="34" charset="0"/>
              </a:rPr>
              <a:t>S = </a:t>
            </a:r>
            <a:r>
              <a:rPr lang="en-US" sz="2400" dirty="0" smtClean="0">
                <a:latin typeface="Arial" pitchFamily="34" charset="0"/>
                <a:cs typeface="Arial" pitchFamily="34" charset="0"/>
              </a:rPr>
              <a:t>Spirit </a:t>
            </a:r>
          </a:p>
          <a:p>
            <a:pPr>
              <a:buNone/>
            </a:pPr>
            <a:r>
              <a:rPr lang="en-US" sz="2400" b="1" dirty="0" smtClean="0">
                <a:latin typeface="Arial" pitchFamily="34" charset="0"/>
                <a:cs typeface="Arial" pitchFamily="34" charset="0"/>
              </a:rPr>
              <a:t>H = </a:t>
            </a:r>
            <a:r>
              <a:rPr lang="en-US" sz="2400" dirty="0" smtClean="0">
                <a:latin typeface="Arial" pitchFamily="34" charset="0"/>
                <a:cs typeface="Arial" pitchFamily="34" charset="0"/>
              </a:rPr>
              <a:t>Heart &amp; Humor</a:t>
            </a:r>
          </a:p>
          <a:p>
            <a:pPr>
              <a:buNone/>
            </a:pPr>
            <a:r>
              <a:rPr lang="en-US" sz="2400" b="1" dirty="0" smtClean="0">
                <a:latin typeface="Arial" pitchFamily="34" charset="0"/>
                <a:cs typeface="Arial" pitchFamily="34" charset="0"/>
              </a:rPr>
              <a:t> I  = </a:t>
            </a:r>
            <a:r>
              <a:rPr lang="en-US" sz="2400" dirty="0" smtClean="0">
                <a:latin typeface="Arial" pitchFamily="34" charset="0"/>
                <a:cs typeface="Arial" pitchFamily="34" charset="0"/>
              </a:rPr>
              <a:t>Integrity</a:t>
            </a:r>
          </a:p>
          <a:p>
            <a:pPr>
              <a:buNone/>
            </a:pPr>
            <a:r>
              <a:rPr lang="en-US" sz="2400" b="1" dirty="0" smtClean="0">
                <a:latin typeface="Arial" pitchFamily="34" charset="0"/>
                <a:cs typeface="Arial" pitchFamily="34" charset="0"/>
              </a:rPr>
              <a:t> P = </a:t>
            </a:r>
            <a:r>
              <a:rPr lang="en-US" sz="2400" dirty="0" smtClean="0">
                <a:latin typeface="Arial" pitchFamily="34" charset="0"/>
                <a:cs typeface="Arial" pitchFamily="34" charset="0"/>
              </a:rPr>
              <a:t>Passion &amp; Purpose</a:t>
            </a:r>
          </a:p>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16</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72000"/>
          </a:xfrm>
        </p:spPr>
        <p:txBody>
          <a:bodyPr>
            <a:normAutofit lnSpcReduction="10000"/>
          </a:bodyPr>
          <a:lstStyle/>
          <a:p>
            <a:pPr algn="ctr">
              <a:buNone/>
            </a:pPr>
            <a:r>
              <a:rPr lang="en-US" sz="3600" b="1" dirty="0" smtClean="0">
                <a:latin typeface="Arial" pitchFamily="34" charset="0"/>
                <a:cs typeface="Arial" pitchFamily="34" charset="0"/>
              </a:rPr>
              <a:t>PUTTING IT ALL TOGETHER</a:t>
            </a:r>
          </a:p>
          <a:p>
            <a:pPr algn="ctr">
              <a:buNone/>
            </a:pPr>
            <a:r>
              <a:rPr lang="en-US" b="1" dirty="0" smtClean="0">
                <a:latin typeface="Arial" pitchFamily="34" charset="0"/>
                <a:cs typeface="Arial" pitchFamily="34" charset="0"/>
              </a:rPr>
              <a:t> </a:t>
            </a:r>
            <a:r>
              <a:rPr lang="en-US" sz="2800" b="1" dirty="0" smtClean="0">
                <a:latin typeface="Arial" pitchFamily="34" charset="0"/>
                <a:cs typeface="Arial" pitchFamily="34" charset="0"/>
              </a:rPr>
              <a:t>A RECIPE FOR SUCCESS</a:t>
            </a:r>
          </a:p>
          <a:p>
            <a:pPr algn="ctr">
              <a:buNone/>
            </a:pPr>
            <a:endParaRPr lang="en-US" sz="2400" b="1" dirty="0" smtClean="0">
              <a:latin typeface="Arial" pitchFamily="34" charset="0"/>
              <a:cs typeface="Arial" pitchFamily="34" charset="0"/>
            </a:endParaRPr>
          </a:p>
          <a:p>
            <a:pPr algn="ctr">
              <a:buNone/>
            </a:pPr>
            <a:r>
              <a:rPr lang="en-US" sz="2400" dirty="0" smtClean="0">
                <a:latin typeface="Arial" pitchFamily="34" charset="0"/>
                <a:cs typeface="Arial" pitchFamily="34" charset="0"/>
              </a:rPr>
              <a:t>Start with purpose to make sure you are</a:t>
            </a:r>
          </a:p>
          <a:p>
            <a:pPr algn="ctr">
              <a:buNone/>
            </a:pPr>
            <a:r>
              <a:rPr lang="en-US" sz="2400" dirty="0" smtClean="0">
                <a:latin typeface="Arial" pitchFamily="34" charset="0"/>
                <a:cs typeface="Arial" pitchFamily="34" charset="0"/>
              </a:rPr>
              <a:t>doing what needs to be done.</a:t>
            </a:r>
          </a:p>
          <a:p>
            <a:pPr algn="ctr">
              <a:buNone/>
            </a:pPr>
            <a:endParaRPr lang="en-US" sz="2400" b="1" dirty="0" smtClean="0">
              <a:latin typeface="Arial" pitchFamily="34" charset="0"/>
              <a:cs typeface="Arial" pitchFamily="34" charset="0"/>
            </a:endParaRPr>
          </a:p>
          <a:p>
            <a:pPr algn="ctr">
              <a:buNone/>
            </a:pPr>
            <a:r>
              <a:rPr lang="en-US" sz="2400" dirty="0" smtClean="0">
                <a:latin typeface="Arial" pitchFamily="34" charset="0"/>
                <a:cs typeface="Arial" pitchFamily="34" charset="0"/>
              </a:rPr>
              <a:t>Add a compelling vision to give people</a:t>
            </a:r>
          </a:p>
          <a:p>
            <a:pPr algn="ctr">
              <a:buNone/>
            </a:pPr>
            <a:r>
              <a:rPr lang="en-US" sz="2400" dirty="0" smtClean="0">
                <a:latin typeface="Arial" pitchFamily="34" charset="0"/>
                <a:cs typeface="Arial" pitchFamily="34" charset="0"/>
              </a:rPr>
              <a:t>something clear and meaningful to focus on.</a:t>
            </a:r>
          </a:p>
          <a:p>
            <a:pPr algn="ctr">
              <a:buNone/>
            </a:pPr>
            <a:endParaRPr lang="en-US" sz="2400" b="1" dirty="0" smtClean="0">
              <a:latin typeface="Arial" pitchFamily="34" charset="0"/>
              <a:cs typeface="Arial" pitchFamily="34" charset="0"/>
            </a:endParaRPr>
          </a:p>
          <a:p>
            <a:pPr algn="ctr">
              <a:buNone/>
            </a:pPr>
            <a:r>
              <a:rPr lang="en-US" sz="2400" dirty="0" smtClean="0">
                <a:latin typeface="Arial" pitchFamily="34" charset="0"/>
                <a:cs typeface="Arial" pitchFamily="34" charset="0"/>
              </a:rPr>
              <a:t>Mix purpose and vision with heart to bind</a:t>
            </a:r>
          </a:p>
          <a:p>
            <a:pPr algn="ctr">
              <a:buNone/>
            </a:pPr>
            <a:r>
              <a:rPr lang="en-US" sz="2400" dirty="0" smtClean="0">
                <a:latin typeface="Arial" pitchFamily="34" charset="0"/>
                <a:cs typeface="Arial" pitchFamily="34" charset="0"/>
              </a:rPr>
              <a:t>with determination, courage and conviction</a:t>
            </a:r>
            <a:r>
              <a:rPr lang="en-US" sz="2400" b="1" dirty="0" smtClean="0">
                <a:latin typeface="Arial" pitchFamily="34" charset="0"/>
                <a:cs typeface="Arial" pitchFamily="34" charset="0"/>
              </a:rPr>
              <a:t>.</a:t>
            </a:r>
          </a:p>
          <a:p>
            <a:pPr>
              <a:buNone/>
            </a:pPr>
            <a:endParaRPr lang="en-US" sz="2400" b="1" dirty="0" smtClean="0">
              <a:latin typeface="Arial" pitchFamily="34" charset="0"/>
              <a:cs typeface="Arial" pitchFamily="34" charset="0"/>
            </a:endParaRPr>
          </a:p>
          <a:p>
            <a:pPr algn="ctr">
              <a:buNone/>
            </a:pPr>
            <a:endParaRPr lang="en-US" b="1" dirty="0" smtClean="0">
              <a:latin typeface="Arial" pitchFamily="34" charset="0"/>
              <a:cs typeface="Arial" pitchFamily="34" charset="0"/>
            </a:endParaRPr>
          </a:p>
          <a:p>
            <a:pPr algn="ctr">
              <a:buNone/>
            </a:pPr>
            <a:endParaRPr lang="en-US"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17</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419600"/>
          </a:xfrm>
        </p:spPr>
        <p:txBody>
          <a:bodyPr>
            <a:normAutofit fontScale="77500" lnSpcReduction="20000"/>
          </a:bodyPr>
          <a:lstStyle/>
          <a:p>
            <a:pPr algn="ctr">
              <a:spcAft>
                <a:spcPts val="600"/>
              </a:spcAft>
              <a:buNone/>
            </a:pPr>
            <a:r>
              <a:rPr lang="en-US" b="1" dirty="0" smtClean="0">
                <a:latin typeface="Arial" pitchFamily="34" charset="0"/>
                <a:cs typeface="Arial" pitchFamily="34" charset="0"/>
              </a:rPr>
              <a:t> </a:t>
            </a:r>
            <a:r>
              <a:rPr lang="en-US" sz="3000" b="1" dirty="0" smtClean="0">
                <a:latin typeface="Arial" pitchFamily="34" charset="0"/>
                <a:cs typeface="Arial" pitchFamily="34" charset="0"/>
              </a:rPr>
              <a:t>A RECIPE FOR SUCCESS</a:t>
            </a:r>
          </a:p>
          <a:p>
            <a:pPr algn="ctr">
              <a:spcBef>
                <a:spcPts val="0"/>
              </a:spcBef>
              <a:buNone/>
            </a:pPr>
            <a:endParaRPr lang="en-US" sz="2400" b="1" dirty="0" smtClean="0">
              <a:latin typeface="Arial" pitchFamily="34" charset="0"/>
              <a:cs typeface="Arial" pitchFamily="34" charset="0"/>
            </a:endParaRPr>
          </a:p>
          <a:p>
            <a:pPr algn="ctr">
              <a:spcBef>
                <a:spcPts val="0"/>
              </a:spcBef>
              <a:buNone/>
            </a:pPr>
            <a:r>
              <a:rPr lang="en-US" sz="2800" dirty="0" smtClean="0">
                <a:latin typeface="Arial" pitchFamily="34" charset="0"/>
                <a:cs typeface="Arial" pitchFamily="34" charset="0"/>
              </a:rPr>
              <a:t>Add a healthy amount of attention to be</a:t>
            </a:r>
          </a:p>
          <a:p>
            <a:pPr algn="ctr">
              <a:spcAft>
                <a:spcPts val="600"/>
              </a:spcAft>
              <a:buNone/>
            </a:pPr>
            <a:r>
              <a:rPr lang="en-US" sz="2800" dirty="0" smtClean="0">
                <a:latin typeface="Arial" pitchFamily="34" charset="0"/>
                <a:cs typeface="Arial" pitchFamily="34" charset="0"/>
              </a:rPr>
              <a:t>present and aware of the now. </a:t>
            </a:r>
          </a:p>
          <a:p>
            <a:pPr algn="ctr">
              <a:lnSpc>
                <a:spcPct val="200000"/>
              </a:lnSpc>
              <a:buNone/>
            </a:pPr>
            <a:r>
              <a:rPr lang="en-US" sz="2800" dirty="0" smtClean="0">
                <a:latin typeface="Arial" pitchFamily="34" charset="0"/>
                <a:cs typeface="Arial" pitchFamily="34" charset="0"/>
              </a:rPr>
              <a:t>Blend with integrity to build trust and</a:t>
            </a:r>
          </a:p>
          <a:p>
            <a:pPr algn="ctr">
              <a:spcBef>
                <a:spcPts val="0"/>
              </a:spcBef>
              <a:buNone/>
            </a:pPr>
            <a:r>
              <a:rPr lang="en-US" sz="2800" dirty="0" smtClean="0">
                <a:latin typeface="Arial" pitchFamily="34" charset="0"/>
                <a:cs typeface="Arial" pitchFamily="34" charset="0"/>
              </a:rPr>
              <a:t>demonstrate authenticity.</a:t>
            </a:r>
          </a:p>
          <a:p>
            <a:pPr algn="ctr">
              <a:buNone/>
            </a:pPr>
            <a:endParaRPr lang="en-US" sz="2800" dirty="0" smtClean="0">
              <a:latin typeface="Arial" pitchFamily="34" charset="0"/>
              <a:cs typeface="Arial" pitchFamily="34" charset="0"/>
            </a:endParaRPr>
          </a:p>
          <a:p>
            <a:pPr algn="ctr">
              <a:buNone/>
            </a:pPr>
            <a:r>
              <a:rPr lang="en-US" sz="2800" dirty="0" smtClean="0">
                <a:latin typeface="Arial" pitchFamily="34" charset="0"/>
                <a:cs typeface="Arial" pitchFamily="34" charset="0"/>
              </a:rPr>
              <a:t>Bake with discipline to perform at optimal</a:t>
            </a:r>
          </a:p>
          <a:p>
            <a:pPr algn="ctr">
              <a:buNone/>
            </a:pPr>
            <a:r>
              <a:rPr lang="en-US" sz="2800" dirty="0" smtClean="0">
                <a:latin typeface="Arial" pitchFamily="34" charset="0"/>
                <a:cs typeface="Arial" pitchFamily="34" charset="0"/>
              </a:rPr>
              <a:t>levels and be accountable for results. </a:t>
            </a:r>
          </a:p>
          <a:p>
            <a:pPr algn="ctr">
              <a:buNone/>
            </a:pPr>
            <a:endParaRPr lang="en-US" sz="2800" dirty="0" smtClean="0">
              <a:latin typeface="Arial" pitchFamily="34" charset="0"/>
              <a:cs typeface="Arial" pitchFamily="34" charset="0"/>
            </a:endParaRPr>
          </a:p>
          <a:p>
            <a:pPr algn="ctr">
              <a:buNone/>
            </a:pPr>
            <a:r>
              <a:rPr lang="en-US" sz="2800" dirty="0" smtClean="0">
                <a:latin typeface="Arial" pitchFamily="34" charset="0"/>
                <a:cs typeface="Arial" pitchFamily="34" charset="0"/>
              </a:rPr>
              <a:t>Cover with generosity so that</a:t>
            </a:r>
          </a:p>
          <a:p>
            <a:pPr algn="ctr">
              <a:buNone/>
            </a:pPr>
            <a:r>
              <a:rPr lang="en-US" sz="2800" dirty="0" smtClean="0">
                <a:latin typeface="Arial" pitchFamily="34" charset="0"/>
                <a:cs typeface="Arial" pitchFamily="34" charset="0"/>
              </a:rPr>
              <a:t>everyone gets a share.</a:t>
            </a:r>
          </a:p>
          <a:p>
            <a:pPr algn="ctr">
              <a:buNone/>
            </a:pPr>
            <a:endParaRPr lang="en-US" sz="2600" b="1" dirty="0" smtClean="0">
              <a:latin typeface="Arial" pitchFamily="34" charset="0"/>
              <a:cs typeface="Arial" pitchFamily="34" charset="0"/>
            </a:endParaRPr>
          </a:p>
          <a:p>
            <a:pPr>
              <a:buNone/>
            </a:pPr>
            <a:endParaRPr lang="en-US" sz="2400" b="1" dirty="0" smtClean="0">
              <a:latin typeface="Arial" pitchFamily="34" charset="0"/>
              <a:cs typeface="Arial" pitchFamily="34" charset="0"/>
            </a:endParaRPr>
          </a:p>
          <a:p>
            <a:pPr algn="ctr">
              <a:buNone/>
            </a:pPr>
            <a:endParaRPr lang="en-US" b="1" dirty="0" smtClean="0">
              <a:latin typeface="Arial" pitchFamily="34" charset="0"/>
              <a:cs typeface="Arial" pitchFamily="34" charset="0"/>
            </a:endParaRPr>
          </a:p>
          <a:p>
            <a:pPr algn="ctr">
              <a:buNone/>
            </a:pPr>
            <a:endParaRPr lang="en-US"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18</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lstStyle/>
          <a:p>
            <a:pPr algn="ctr">
              <a:lnSpc>
                <a:spcPct val="150000"/>
              </a:lnSpc>
              <a:spcAft>
                <a:spcPts val="600"/>
              </a:spcAft>
              <a:buNone/>
            </a:pPr>
            <a:r>
              <a:rPr lang="en-US" b="1" dirty="0" smtClean="0">
                <a:latin typeface="Arial" pitchFamily="34" charset="0"/>
                <a:cs typeface="Arial" pitchFamily="34" charset="0"/>
              </a:rPr>
              <a:t> </a:t>
            </a:r>
            <a:r>
              <a:rPr lang="en-US" sz="2800" b="1" dirty="0" smtClean="0">
                <a:latin typeface="Arial" pitchFamily="34" charset="0"/>
                <a:cs typeface="Arial" pitchFamily="34" charset="0"/>
              </a:rPr>
              <a:t>A RECIPE FOR SUCCESS</a:t>
            </a:r>
          </a:p>
          <a:p>
            <a:pPr algn="ctr">
              <a:spcBef>
                <a:spcPts val="600"/>
              </a:spcBef>
              <a:buNone/>
            </a:pPr>
            <a:r>
              <a:rPr lang="en-US" sz="2400" dirty="0" smtClean="0">
                <a:latin typeface="Arial" pitchFamily="34" charset="0"/>
                <a:cs typeface="Arial" pitchFamily="34" charset="0"/>
              </a:rPr>
              <a:t>Serve with credibility so that it tastes</a:t>
            </a:r>
          </a:p>
          <a:p>
            <a:pPr algn="ctr">
              <a:spcBef>
                <a:spcPts val="0"/>
              </a:spcBef>
              <a:buNone/>
            </a:pPr>
            <a:r>
              <a:rPr lang="en-US" sz="2400" dirty="0" smtClean="0">
                <a:latin typeface="Arial" pitchFamily="34" charset="0"/>
                <a:cs typeface="Arial" pitchFamily="34" charset="0"/>
              </a:rPr>
              <a:t>as sweet as it is.</a:t>
            </a:r>
          </a:p>
          <a:p>
            <a:pPr algn="ctr">
              <a:buNone/>
            </a:pPr>
            <a:endParaRPr lang="en-US" sz="2400" dirty="0" smtClean="0">
              <a:latin typeface="Arial" pitchFamily="34" charset="0"/>
              <a:cs typeface="Arial" pitchFamily="34" charset="0"/>
            </a:endParaRPr>
          </a:p>
          <a:p>
            <a:pPr algn="ctr">
              <a:buNone/>
            </a:pPr>
            <a:r>
              <a:rPr lang="en-US" sz="2400" dirty="0" smtClean="0">
                <a:latin typeface="Arial" pitchFamily="34" charset="0"/>
                <a:cs typeface="Arial" pitchFamily="34" charset="0"/>
              </a:rPr>
              <a:t>Give thanks with grace for the</a:t>
            </a:r>
          </a:p>
          <a:p>
            <a:pPr algn="ctr">
              <a:spcBef>
                <a:spcPts val="0"/>
              </a:spcBef>
              <a:buNone/>
            </a:pPr>
            <a:r>
              <a:rPr lang="en-US" sz="2400" dirty="0" smtClean="0">
                <a:latin typeface="Arial" pitchFamily="34" charset="0"/>
                <a:cs typeface="Arial" pitchFamily="34" charset="0"/>
              </a:rPr>
              <a:t>abundance we have.</a:t>
            </a:r>
          </a:p>
          <a:p>
            <a:pPr algn="ctr">
              <a:buNone/>
            </a:pPr>
            <a:endParaRPr lang="en-US" sz="2400" dirty="0" smtClean="0">
              <a:latin typeface="Arial" pitchFamily="34" charset="0"/>
              <a:cs typeface="Arial" pitchFamily="34" charset="0"/>
            </a:endParaRPr>
          </a:p>
          <a:p>
            <a:pPr algn="ctr">
              <a:buNone/>
            </a:pPr>
            <a:r>
              <a:rPr lang="en-US" sz="2400" dirty="0" smtClean="0">
                <a:latin typeface="Arial" pitchFamily="34" charset="0"/>
                <a:cs typeface="Arial" pitchFamily="34" charset="0"/>
              </a:rPr>
              <a:t>Enjoy with spirit and feed the soul. </a:t>
            </a:r>
          </a:p>
          <a:p>
            <a:pPr algn="ctr">
              <a:buNone/>
            </a:pPr>
            <a:endParaRPr lang="en-US" sz="2400" b="1" dirty="0" smtClean="0">
              <a:latin typeface="Arial" pitchFamily="34" charset="0"/>
              <a:cs typeface="Arial" pitchFamily="34" charset="0"/>
            </a:endParaRPr>
          </a:p>
          <a:p>
            <a:pPr>
              <a:buNone/>
            </a:pPr>
            <a:endParaRPr lang="en-US" sz="2400" b="1" dirty="0" smtClean="0">
              <a:latin typeface="Arial" pitchFamily="34" charset="0"/>
              <a:cs typeface="Arial" pitchFamily="34" charset="0"/>
            </a:endParaRPr>
          </a:p>
          <a:p>
            <a:pPr algn="ctr">
              <a:buNone/>
            </a:pPr>
            <a:endParaRPr lang="en-US" b="1" dirty="0" smtClean="0">
              <a:latin typeface="Arial" pitchFamily="34" charset="0"/>
              <a:cs typeface="Arial" pitchFamily="34" charset="0"/>
            </a:endParaRPr>
          </a:p>
          <a:p>
            <a:pPr algn="ctr">
              <a:buNone/>
            </a:pPr>
            <a:endParaRPr lang="en-US"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19</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p>
          <a:p>
            <a:pPr>
              <a:buNone/>
            </a:pPr>
            <a:endParaRPr lang="en-US" dirty="0" smtClean="0"/>
          </a:p>
          <a:p>
            <a:pPr algn="ctr">
              <a:lnSpc>
                <a:spcPct val="150000"/>
              </a:lnSpc>
              <a:buNone/>
            </a:pPr>
            <a:r>
              <a:rPr lang="en-US" b="1" dirty="0" smtClean="0">
                <a:latin typeface="Arial" pitchFamily="34" charset="0"/>
                <a:cs typeface="Arial" pitchFamily="34" charset="0"/>
              </a:rPr>
              <a:t>TRUE LEADERSHIP must be for the</a:t>
            </a:r>
          </a:p>
          <a:p>
            <a:pPr algn="ctr">
              <a:lnSpc>
                <a:spcPct val="150000"/>
              </a:lnSpc>
              <a:buNone/>
            </a:pPr>
            <a:r>
              <a:rPr lang="en-US" b="1" i="1" dirty="0" smtClean="0">
                <a:latin typeface="Arial" pitchFamily="34" charset="0"/>
                <a:cs typeface="Arial" pitchFamily="34" charset="0"/>
              </a:rPr>
              <a:t>benefit </a:t>
            </a:r>
            <a:r>
              <a:rPr lang="en-US" b="1" dirty="0" smtClean="0">
                <a:latin typeface="Arial" pitchFamily="34" charset="0"/>
                <a:cs typeface="Arial" pitchFamily="34" charset="0"/>
              </a:rPr>
              <a:t> of the followers, not</a:t>
            </a:r>
          </a:p>
          <a:p>
            <a:pPr algn="ctr">
              <a:lnSpc>
                <a:spcPct val="150000"/>
              </a:lnSpc>
              <a:buNone/>
            </a:pPr>
            <a:r>
              <a:rPr lang="en-US" b="1" dirty="0" smtClean="0">
                <a:latin typeface="Arial" pitchFamily="34" charset="0"/>
                <a:cs typeface="Arial" pitchFamily="34" charset="0"/>
              </a:rPr>
              <a:t>the</a:t>
            </a:r>
            <a:r>
              <a:rPr lang="en-US" b="1" i="1" dirty="0" smtClean="0">
                <a:latin typeface="Arial" pitchFamily="34" charset="0"/>
                <a:cs typeface="Arial" pitchFamily="34" charset="0"/>
              </a:rPr>
              <a:t> enrichment </a:t>
            </a:r>
            <a:r>
              <a:rPr lang="en-US" b="1" dirty="0" smtClean="0">
                <a:latin typeface="Arial" pitchFamily="34" charset="0"/>
                <a:cs typeface="Arial" pitchFamily="34" charset="0"/>
              </a:rPr>
              <a:t>of the leaders.</a:t>
            </a:r>
          </a:p>
          <a:p>
            <a:pPr algn="r">
              <a:lnSpc>
                <a:spcPct val="150000"/>
              </a:lnSpc>
              <a:buNone/>
            </a:pPr>
            <a:r>
              <a:rPr lang="en-US" b="1" dirty="0" smtClean="0">
                <a:latin typeface="Arial" pitchFamily="34" charset="0"/>
                <a:cs typeface="Arial" pitchFamily="34" charset="0"/>
              </a:rPr>
              <a:t>Robert Townsend</a:t>
            </a:r>
            <a:endParaRPr lang="en-US"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20</a:t>
            </a:fld>
            <a:endParaRPr lang="en-US" dirty="0"/>
          </a:p>
        </p:txBody>
      </p:sp>
      <p:sp>
        <p:nvSpPr>
          <p:cNvPr id="5" name="Title 4"/>
          <p:cNvSpPr>
            <a:spLocks noGrp="1"/>
          </p:cNvSpPr>
          <p:nvPr>
            <p:ph type="title"/>
          </p:nvPr>
        </p:nvSpPr>
        <p:spPr>
          <a:xfrm>
            <a:off x="457200" y="685800"/>
            <a:ext cx="8229600" cy="2895600"/>
          </a:xfrm>
        </p:spPr>
        <p:txBody>
          <a:bodyPr>
            <a:normAutofit/>
          </a:bodyPr>
          <a:lstStyle/>
          <a:p>
            <a:pPr algn="ctr"/>
            <a:r>
              <a:rPr lang="en-US" sz="3600" dirty="0" smtClean="0">
                <a:solidFill>
                  <a:srgbClr val="17375E"/>
                </a:solidFill>
                <a:latin typeface="Arial" pitchFamily="34" charset="0"/>
                <a:cs typeface="Arial" pitchFamily="34" charset="0"/>
              </a:rPr>
              <a:t>Developing “Remarkable”</a:t>
            </a:r>
            <a:br>
              <a:rPr lang="en-US" sz="3600" dirty="0" smtClean="0">
                <a:solidFill>
                  <a:srgbClr val="17375E"/>
                </a:solidFill>
                <a:latin typeface="Arial" pitchFamily="34" charset="0"/>
                <a:cs typeface="Arial" pitchFamily="34" charset="0"/>
              </a:rPr>
            </a:br>
            <a:r>
              <a:rPr lang="en-US" sz="3600" dirty="0" smtClean="0">
                <a:solidFill>
                  <a:srgbClr val="17375E"/>
                </a:solidFill>
                <a:latin typeface="Arial" pitchFamily="34" charset="0"/>
                <a:cs typeface="Arial" pitchFamily="34" charset="0"/>
              </a:rPr>
              <a:t>Leadership Skills</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048000"/>
            <a:ext cx="8153400" cy="1200329"/>
          </a:xfrm>
          <a:prstGeom prst="rect">
            <a:avLst/>
          </a:prstGeom>
        </p:spPr>
        <p:txBody>
          <a:bodyPr wrap="square">
            <a:spAutoFit/>
          </a:bodyPr>
          <a:lstStyle/>
          <a:p>
            <a:pPr marL="228600" indent="-228600">
              <a:lnSpc>
                <a:spcPct val="90000"/>
              </a:lnSpc>
            </a:pPr>
            <a:r>
              <a:rPr lang="en-US" sz="2000" dirty="0" smtClean="0">
                <a:solidFill>
                  <a:srgbClr val="17375E"/>
                </a:solidFill>
                <a:latin typeface="Arial" pitchFamily="34" charset="0"/>
                <a:cs typeface="Arial" pitchFamily="34" charset="0"/>
              </a:rPr>
              <a:t>Sources:</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Leading with Passion by John J. Murphy</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Rock Solid Leadership by Robin Crow</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Leadership Insights by Rex Houze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21</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3600"/>
            <a:ext cx="7772400" cy="2438400"/>
          </a:xfrm>
        </p:spPr>
        <p:txBody>
          <a:bodyPr>
            <a:normAutofit/>
          </a:bodyPr>
          <a:lstStyle/>
          <a:p>
            <a:pPr algn="ctr"/>
            <a:r>
              <a:rPr lang="en-US" sz="4000" dirty="0" smtClean="0">
                <a:solidFill>
                  <a:srgbClr val="17375E"/>
                </a:solidFill>
                <a:latin typeface="Arial" pitchFamily="34" charset="0"/>
                <a:cs typeface="Arial" pitchFamily="34" charset="0"/>
              </a:rPr>
              <a:t>Succession Planning</a:t>
            </a:r>
            <a:br>
              <a:rPr lang="en-US" sz="4000" dirty="0" smtClean="0">
                <a:solidFill>
                  <a:srgbClr val="17375E"/>
                </a:solidFill>
                <a:latin typeface="Arial" pitchFamily="34" charset="0"/>
                <a:cs typeface="Arial" pitchFamily="34" charset="0"/>
              </a:rPr>
            </a:br>
            <a:r>
              <a:rPr lang="en-US" sz="4000" dirty="0" smtClean="0">
                <a:solidFill>
                  <a:srgbClr val="17375E"/>
                </a:solidFill>
                <a:latin typeface="Arial" pitchFamily="34" charset="0"/>
                <a:cs typeface="Arial" pitchFamily="34" charset="0"/>
              </a:rPr>
              <a:t/>
            </a:r>
            <a:br>
              <a:rPr lang="en-US" sz="4000" dirty="0" smtClean="0">
                <a:solidFill>
                  <a:srgbClr val="17375E"/>
                </a:solidFill>
                <a:latin typeface="Arial" pitchFamily="34" charset="0"/>
                <a:cs typeface="Arial" pitchFamily="34" charset="0"/>
              </a:rPr>
            </a:br>
            <a:r>
              <a:rPr lang="en-US" sz="3100" dirty="0" smtClean="0">
                <a:solidFill>
                  <a:srgbClr val="17375E"/>
                </a:solidFill>
                <a:effectLst/>
                <a:latin typeface="Arial" charset="0"/>
              </a:rPr>
              <a:t>Why is succession planning important?</a:t>
            </a:r>
            <a:br>
              <a:rPr lang="en-US" sz="3100" dirty="0" smtClean="0">
                <a:solidFill>
                  <a:srgbClr val="17375E"/>
                </a:solidFill>
                <a:effectLst/>
                <a:latin typeface="Arial" charset="0"/>
              </a:rPr>
            </a:br>
            <a:endParaRPr lang="en-US" sz="3100" dirty="0">
              <a:solidFill>
                <a:srgbClr val="17375E"/>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23</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What is Succession Planning?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971801"/>
            <a:ext cx="8153400" cy="2773067"/>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Having the right people in the right place at the right time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An ongoing process of identifying and developing future            	leaders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An opportunity to create standards for future leaders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Providing members with leadership resources</a:t>
            </a:r>
          </a:p>
          <a:p>
            <a:pPr>
              <a:lnSpc>
                <a:spcPct val="90000"/>
              </a:lnSpc>
              <a:buClr>
                <a:schemeClr val="accent1"/>
              </a:buClr>
              <a:buSzPct val="68000"/>
            </a:pPr>
            <a:endParaRPr lang="en-US" b="1" dirty="0" smtClean="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24</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Succession Planning is a Process</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895601"/>
            <a:ext cx="8153400" cy="3567130"/>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The benefit of succession planning is the process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There is no “perfect” plan</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A series of small moves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What resources are available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Vision and mission</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Start simple, but start!</a:t>
            </a:r>
          </a:p>
          <a:p>
            <a:pPr>
              <a:lnSpc>
                <a:spcPct val="90000"/>
              </a:lnSpc>
              <a:buClr>
                <a:schemeClr val="accent1"/>
              </a:buClr>
              <a:buSzPct val="68000"/>
            </a:pPr>
            <a:endParaRPr lang="en-US" b="1" dirty="0" smtClean="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25</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Succession Planning Steps</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352800"/>
            <a:ext cx="8153400" cy="1877437"/>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Strategic goal setting</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Laying a solid foundation</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Keep your eyes on the horizon…be forward thinking</a:t>
            </a:r>
          </a:p>
          <a:p>
            <a:pPr>
              <a:lnSpc>
                <a:spcPct val="90000"/>
              </a:lnSpc>
              <a:buClr>
                <a:schemeClr val="accent1"/>
              </a:buClr>
              <a:buSzPct val="68000"/>
            </a:pPr>
            <a:endParaRPr lang="en-US" b="1" dirty="0" smtClean="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26</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Strategic Goal Setting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352800"/>
            <a:ext cx="8153400" cy="1877437"/>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Where are we going?</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How do we want to get there?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Who will take us there?</a:t>
            </a:r>
          </a:p>
          <a:p>
            <a:pPr>
              <a:lnSpc>
                <a:spcPct val="90000"/>
              </a:lnSpc>
              <a:buClr>
                <a:schemeClr val="accent1"/>
              </a:buClr>
              <a:buSzPct val="68000"/>
            </a:pPr>
            <a:endParaRPr lang="en-US" b="1" dirty="0" smtClean="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27</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Laying a Solid Foundation</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352800"/>
            <a:ext cx="8153400" cy="2114425"/>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Communicate the Process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What Requirements are needed to make Decisions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Focus on the End Goal</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Simplify the Process</a:t>
            </a:r>
            <a:endParaRPr lang="en-US" b="1" dirty="0" smtClean="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28</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Succession Planning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971800"/>
            <a:ext cx="8153400" cy="2502223"/>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800" b="1" dirty="0" smtClean="0">
                <a:solidFill>
                  <a:srgbClr val="17375E"/>
                </a:solidFill>
                <a:latin typeface="Arial" charset="0"/>
              </a:rPr>
              <a:t>Future Plans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Succession planning begins the moment you are 	elected</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Focus on your resources (members)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Build on their strengths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29</a:t>
            </a:fld>
            <a:endParaRPr lang="en-US" dirty="0"/>
          </a:p>
        </p:txBody>
      </p:sp>
      <p:sp>
        <p:nvSpPr>
          <p:cNvPr id="5" name="Title 4"/>
          <p:cNvSpPr>
            <a:spLocks noGrp="1"/>
          </p:cNvSpPr>
          <p:nvPr>
            <p:ph type="title"/>
          </p:nvPr>
        </p:nvSpPr>
        <p:spPr>
          <a:xfrm>
            <a:off x="457200" y="609600"/>
            <a:ext cx="8229600" cy="3581400"/>
          </a:xfrm>
        </p:spPr>
        <p:txBody>
          <a:bodyPr>
            <a:normAutofit/>
          </a:bodyPr>
          <a:lstStyle/>
          <a:p>
            <a:r>
              <a:rPr lang="en-US" sz="3600" dirty="0" smtClean="0">
                <a:solidFill>
                  <a:srgbClr val="17375E"/>
                </a:solidFill>
                <a:latin typeface="Arial" pitchFamily="34" charset="0"/>
                <a:cs typeface="Arial" pitchFamily="34" charset="0"/>
              </a:rPr>
              <a:t>Succession Planning Provides Opportunities</a:t>
            </a:r>
            <a:br>
              <a:rPr lang="en-US" sz="3600" dirty="0" smtClean="0">
                <a:solidFill>
                  <a:srgbClr val="17375E"/>
                </a:solidFill>
                <a:latin typeface="Arial" pitchFamily="34" charset="0"/>
                <a:cs typeface="Arial" pitchFamily="34" charset="0"/>
              </a:rPr>
            </a:br>
            <a:endParaRPr lang="en-US" sz="3600" dirty="0">
              <a:solidFill>
                <a:srgbClr val="17375E"/>
              </a:solidFill>
              <a:latin typeface="Arial" pitchFamily="34" charset="0"/>
              <a:cs typeface="Arial" pitchFamily="34" charset="0"/>
            </a:endParaRPr>
          </a:p>
        </p:txBody>
      </p:sp>
      <p:sp>
        <p:nvSpPr>
          <p:cNvPr id="6" name="Rectangle 5"/>
          <p:cNvSpPr/>
          <p:nvPr/>
        </p:nvSpPr>
        <p:spPr>
          <a:xfrm>
            <a:off x="533400" y="2971800"/>
            <a:ext cx="8153400" cy="2169825"/>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800" b="1" dirty="0" smtClean="0">
                <a:solidFill>
                  <a:srgbClr val="17375E"/>
                </a:solidFill>
                <a:latin typeface="Arial" charset="0"/>
              </a:rPr>
              <a:t>Needs Assessments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Assesses members’  feelings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Remedy any past problems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Plot successful future courses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None/>
            </a:pPr>
            <a:r>
              <a:rPr lang="en-US" sz="2800" b="1" dirty="0" smtClean="0">
                <a:latin typeface="Arial" pitchFamily="34" charset="0"/>
                <a:cs typeface="Arial" pitchFamily="34" charset="0"/>
              </a:rPr>
              <a:t>Use these essentials to:</a:t>
            </a:r>
          </a:p>
          <a:p>
            <a:r>
              <a:rPr lang="en-US" sz="2600" dirty="0" smtClean="0">
                <a:latin typeface="Arial" pitchFamily="34" charset="0"/>
                <a:cs typeface="Arial" pitchFamily="34" charset="0"/>
              </a:rPr>
              <a:t>Clarify purpose, context and meaning</a:t>
            </a:r>
          </a:p>
          <a:p>
            <a:r>
              <a:rPr lang="en-US" sz="2600" dirty="0" smtClean="0">
                <a:latin typeface="Arial" pitchFamily="34" charset="0"/>
                <a:cs typeface="Arial" pitchFamily="34" charset="0"/>
              </a:rPr>
              <a:t>Create a compelling vision to focus intention and attention</a:t>
            </a:r>
          </a:p>
          <a:p>
            <a:r>
              <a:rPr lang="en-US" sz="2600" dirty="0" smtClean="0">
                <a:latin typeface="Arial" pitchFamily="34" charset="0"/>
                <a:cs typeface="Arial" pitchFamily="34" charset="0"/>
              </a:rPr>
              <a:t>Gain commitment from the heart, not just agreement from the head</a:t>
            </a:r>
          </a:p>
          <a:p>
            <a:r>
              <a:rPr lang="en-US" sz="2600" dirty="0" smtClean="0">
                <a:latin typeface="Arial" pitchFamily="34" charset="0"/>
                <a:cs typeface="Arial" pitchFamily="34" charset="0"/>
              </a:rPr>
              <a:t>Set priorities and focus efforts on what matters most</a:t>
            </a:r>
          </a:p>
          <a:p>
            <a:r>
              <a:rPr lang="en-US" sz="2600" dirty="0" smtClean="0">
                <a:latin typeface="Arial" pitchFamily="34" charset="0"/>
                <a:cs typeface="Arial" pitchFamily="34" charset="0"/>
              </a:rPr>
              <a:t>Recognize and accept the power of grace</a:t>
            </a:r>
          </a:p>
          <a:p>
            <a:r>
              <a:rPr lang="en-US" sz="2600" dirty="0" smtClean="0">
                <a:latin typeface="Arial" pitchFamily="34" charset="0"/>
                <a:cs typeface="Arial" pitchFamily="34" charset="0"/>
              </a:rPr>
              <a:t>Foster more creativity and innovation</a:t>
            </a:r>
          </a:p>
          <a:p>
            <a:r>
              <a:rPr lang="en-US" sz="2600" dirty="0" smtClean="0">
                <a:latin typeface="Arial" pitchFamily="34" charset="0"/>
                <a:cs typeface="Arial" pitchFamily="34" charset="0"/>
              </a:rPr>
              <a:t>Demonstrate integrity and build trust</a:t>
            </a:r>
          </a:p>
          <a:p>
            <a:r>
              <a:rPr lang="en-US" sz="2600" dirty="0" smtClean="0">
                <a:latin typeface="Arial" pitchFamily="34" charset="0"/>
                <a:cs typeface="Arial" pitchFamily="34" charset="0"/>
              </a:rPr>
              <a:t>Lead by passionate example</a:t>
            </a:r>
          </a:p>
          <a:p>
            <a:r>
              <a:rPr lang="en-US" sz="2600" dirty="0" smtClean="0">
                <a:latin typeface="Arial" pitchFamily="34" charset="0"/>
                <a:cs typeface="Arial" pitchFamily="34" charset="0"/>
              </a:rPr>
              <a:t>Generate growth in yourself and others</a:t>
            </a:r>
          </a:p>
          <a:p>
            <a:r>
              <a:rPr lang="en-US" sz="2600" dirty="0" smtClean="0">
                <a:latin typeface="Arial" pitchFamily="34" charset="0"/>
                <a:cs typeface="Arial" pitchFamily="34" charset="0"/>
              </a:rPr>
              <a:t>Awaken the Spirit in work</a:t>
            </a:r>
            <a:endParaRPr lang="en-US" sz="2600"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30</a:t>
            </a:fld>
            <a:endParaRPr lang="en-US" dirty="0"/>
          </a:p>
        </p:txBody>
      </p:sp>
      <p:sp>
        <p:nvSpPr>
          <p:cNvPr id="5" name="Title 4"/>
          <p:cNvSpPr>
            <a:spLocks noGrp="1"/>
          </p:cNvSpPr>
          <p:nvPr>
            <p:ph type="title"/>
          </p:nvPr>
        </p:nvSpPr>
        <p:spPr>
          <a:xfrm>
            <a:off x="457200" y="609600"/>
            <a:ext cx="8229600" cy="3461120"/>
          </a:xfrm>
        </p:spPr>
        <p:txBody>
          <a:bodyPr>
            <a:normAutofit/>
          </a:bodyPr>
          <a:lstStyle/>
          <a:p>
            <a:r>
              <a:rPr lang="en-US" sz="3600" dirty="0" smtClean="0">
                <a:solidFill>
                  <a:srgbClr val="17375E"/>
                </a:solidFill>
                <a:latin typeface="Arial" pitchFamily="34" charset="0"/>
                <a:cs typeface="Arial" pitchFamily="34" charset="0"/>
              </a:rPr>
              <a:t>Developing Future Leaders</a:t>
            </a:r>
            <a:br>
              <a:rPr lang="en-US" sz="3600" dirty="0" smtClean="0">
                <a:solidFill>
                  <a:srgbClr val="17375E"/>
                </a:solidFill>
                <a:latin typeface="Arial" pitchFamily="34" charset="0"/>
                <a:cs typeface="Arial" pitchFamily="34" charset="0"/>
              </a:rPr>
            </a:br>
            <a:endParaRPr lang="en-US" sz="3600" dirty="0">
              <a:solidFill>
                <a:srgbClr val="17375E"/>
              </a:solidFill>
              <a:latin typeface="Arial" pitchFamily="34" charset="0"/>
              <a:cs typeface="Arial" pitchFamily="34" charset="0"/>
            </a:endParaRPr>
          </a:p>
        </p:txBody>
      </p:sp>
      <p:sp>
        <p:nvSpPr>
          <p:cNvPr id="6" name="Rectangle 5"/>
          <p:cNvSpPr/>
          <p:nvPr/>
        </p:nvSpPr>
        <p:spPr>
          <a:xfrm>
            <a:off x="533400" y="2819400"/>
            <a:ext cx="8153400" cy="3333220"/>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800" b="1" dirty="0" smtClean="0">
                <a:solidFill>
                  <a:srgbClr val="17375E"/>
                </a:solidFill>
                <a:latin typeface="Arial" charset="0"/>
              </a:rPr>
              <a:t>Leaders create a comfortable environment for 	members</a:t>
            </a:r>
          </a:p>
          <a:p>
            <a:pPr>
              <a:lnSpc>
                <a:spcPct val="90000"/>
              </a:lnSpc>
              <a:spcBef>
                <a:spcPts val="1200"/>
              </a:spcBef>
              <a:spcAft>
                <a:spcPts val="600"/>
              </a:spcAft>
              <a:buClr>
                <a:schemeClr val="accent1"/>
              </a:buClr>
              <a:buSzPct val="68000"/>
              <a:buFont typeface="Wingdings" pitchFamily="2" charset="2"/>
              <a:buChar char="Ø"/>
            </a:pPr>
            <a:r>
              <a:rPr lang="en-US" sz="2800" b="1" dirty="0" smtClean="0">
                <a:solidFill>
                  <a:srgbClr val="17375E"/>
                </a:solidFill>
                <a:latin typeface="Arial" charset="0"/>
              </a:rPr>
              <a:t>Leaders delegate and relinquish power to 	other members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Relinquishing will multiply members’ strengths</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Delegating builds confidence and encourages 	members to take risks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31</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Pitfalls to Avoid</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048000"/>
            <a:ext cx="8153400" cy="2753856"/>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Lack of leadership</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Lack of communication</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Lack of understanding</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Making assumptions about future growth</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Micro-managing</a:t>
            </a:r>
            <a:endParaRPr lang="en-US" b="1" dirty="0" smtClean="0">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32</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Mentoring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200400"/>
            <a:ext cx="8153400" cy="1883593"/>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Chapters need to provide leadership that mentors and 	attracts members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It’s an important responsibility for all members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There’s no magic recipe, mentoring grows and evolves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33</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Mentoring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971800"/>
            <a:ext cx="8153400" cy="2677656"/>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Build capabilities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Both failure and success are powerful teachers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need to tell their stories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Development matures over time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Mentoring is a joint venture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34</a:t>
            </a:fld>
            <a:endParaRPr lang="en-US" dirty="0"/>
          </a:p>
        </p:txBody>
      </p:sp>
      <p:sp>
        <p:nvSpPr>
          <p:cNvPr id="5" name="Title 4"/>
          <p:cNvSpPr>
            <a:spLocks noGrp="1"/>
          </p:cNvSpPr>
          <p:nvPr>
            <p:ph type="title"/>
          </p:nvPr>
        </p:nvSpPr>
        <p:spPr>
          <a:xfrm>
            <a:off x="457200" y="457200"/>
            <a:ext cx="8229600" cy="3613520"/>
          </a:xfrm>
        </p:spPr>
        <p:txBody>
          <a:bodyPr>
            <a:normAutofit/>
          </a:bodyPr>
          <a:lstStyle/>
          <a:p>
            <a:r>
              <a:rPr lang="en-US" sz="3600" dirty="0" smtClean="0">
                <a:solidFill>
                  <a:srgbClr val="17375E"/>
                </a:solidFill>
                <a:latin typeface="Arial" pitchFamily="34" charset="0"/>
                <a:cs typeface="Arial" pitchFamily="34" charset="0"/>
              </a:rPr>
              <a:t>Mentoring</a:t>
            </a:r>
            <a:br>
              <a:rPr lang="en-US" sz="3600" dirty="0" smtClean="0">
                <a:solidFill>
                  <a:srgbClr val="17375E"/>
                </a:solidFill>
                <a:latin typeface="Arial" pitchFamily="34" charset="0"/>
                <a:cs typeface="Arial" pitchFamily="34" charset="0"/>
              </a:rPr>
            </a:br>
            <a:endParaRPr lang="en-US" sz="3600" dirty="0">
              <a:solidFill>
                <a:srgbClr val="17375E"/>
              </a:solidFill>
              <a:latin typeface="Arial" pitchFamily="34" charset="0"/>
              <a:cs typeface="Arial" pitchFamily="34" charset="0"/>
            </a:endParaRPr>
          </a:p>
        </p:txBody>
      </p:sp>
      <p:sp>
        <p:nvSpPr>
          <p:cNvPr id="6" name="Rectangle 5"/>
          <p:cNvSpPr/>
          <p:nvPr/>
        </p:nvSpPr>
        <p:spPr>
          <a:xfrm>
            <a:off x="533400" y="2895600"/>
            <a:ext cx="8153400" cy="2966222"/>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800" b="1" dirty="0" smtClean="0">
                <a:solidFill>
                  <a:srgbClr val="17375E"/>
                </a:solidFill>
                <a:latin typeface="Arial" charset="0"/>
              </a:rPr>
              <a:t>Mentor &amp; mentee share responsibility and 	move forward together</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Show belief in the whole system</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Show respect for the individual and each other</a:t>
            </a:r>
          </a:p>
          <a:p>
            <a:pPr lvl="1">
              <a:lnSpc>
                <a:spcPct val="90000"/>
              </a:lnSpc>
              <a:spcBef>
                <a:spcPts val="1200"/>
              </a:spcBef>
              <a:spcAft>
                <a:spcPts val="600"/>
              </a:spcAft>
              <a:buClr>
                <a:schemeClr val="accent1"/>
              </a:buClr>
              <a:buSzPct val="68000"/>
              <a:buFont typeface="Courier New" pitchFamily="49" charset="0"/>
              <a:buChar char="o"/>
            </a:pPr>
            <a:r>
              <a:rPr lang="en-US" sz="2400" dirty="0" smtClean="0">
                <a:solidFill>
                  <a:srgbClr val="17375E"/>
                </a:solidFill>
                <a:latin typeface="Arial" charset="0"/>
              </a:rPr>
              <a:t>A mentee must be open to challenges presented to 	help them grow</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386072"/>
          </a:xfrm>
        </p:spPr>
        <p:txBody>
          <a:bodyPr/>
          <a:lstStyle/>
          <a:p>
            <a:pPr algn="ctr">
              <a:buNone/>
            </a:pPr>
            <a:r>
              <a:rPr lang="en-US" sz="2400" b="1" dirty="0" smtClean="0">
                <a:latin typeface="Arial" pitchFamily="34" charset="0"/>
                <a:cs typeface="Arial" pitchFamily="34" charset="0"/>
              </a:rPr>
              <a:t>Mentorship Cycle</a:t>
            </a:r>
          </a:p>
          <a:p>
            <a:pPr algn="ctr">
              <a:buNone/>
            </a:pPr>
            <a:endParaRPr lang="en-US" b="1" dirty="0" smtClean="0"/>
          </a:p>
          <a:p>
            <a:pPr algn="ctr">
              <a:buNone/>
            </a:pPr>
            <a:endParaRPr lang="en-US" b="1" dirty="0" smtClean="0"/>
          </a:p>
          <a:p>
            <a:pPr algn="ctr">
              <a:buNone/>
            </a:pPr>
            <a:endParaRPr lang="en-US" b="1"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35</a:t>
            </a:fld>
            <a:endParaRPr lang="en-US" dirty="0"/>
          </a:p>
        </p:txBody>
      </p:sp>
      <p:sp>
        <p:nvSpPr>
          <p:cNvPr id="5" name="Title 4"/>
          <p:cNvSpPr>
            <a:spLocks noGrp="1"/>
          </p:cNvSpPr>
          <p:nvPr>
            <p:ph type="title"/>
          </p:nvPr>
        </p:nvSpPr>
        <p:spPr/>
        <p:txBody>
          <a:bodyPr/>
          <a:lstStyle/>
          <a:p>
            <a:endParaRPr lang="en-US" dirty="0"/>
          </a:p>
        </p:txBody>
      </p:sp>
      <p:sp>
        <p:nvSpPr>
          <p:cNvPr id="6" name="Circular Arrow 5"/>
          <p:cNvSpPr/>
          <p:nvPr/>
        </p:nvSpPr>
        <p:spPr>
          <a:xfrm rot="10800000">
            <a:off x="3200400" y="1447800"/>
            <a:ext cx="2895600" cy="3657600"/>
          </a:xfrm>
          <a:prstGeom prst="circularArrow">
            <a:avLst>
              <a:gd name="adj1" fmla="val 12500"/>
              <a:gd name="adj2" fmla="val 1142319"/>
              <a:gd name="adj3" fmla="val 20457686"/>
              <a:gd name="adj4" fmla="val 10800000"/>
              <a:gd name="adj5" fmla="val 1250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Circular Arrow 7"/>
          <p:cNvSpPr/>
          <p:nvPr/>
        </p:nvSpPr>
        <p:spPr>
          <a:xfrm>
            <a:off x="3124200" y="1752600"/>
            <a:ext cx="2895600" cy="2971800"/>
          </a:xfrm>
          <a:prstGeom prst="circularArrow">
            <a:avLst>
              <a:gd name="adj1" fmla="val 12500"/>
              <a:gd name="adj2" fmla="val 1142319"/>
              <a:gd name="adj3" fmla="val 20457686"/>
              <a:gd name="adj4" fmla="val 10800000"/>
              <a:gd name="adj5" fmla="val 1250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FF0000"/>
              </a:solidFill>
            </a:endParaRPr>
          </a:p>
        </p:txBody>
      </p:sp>
      <p:sp>
        <p:nvSpPr>
          <p:cNvPr id="9" name="Striped Right Arrow 8"/>
          <p:cNvSpPr/>
          <p:nvPr/>
        </p:nvSpPr>
        <p:spPr>
          <a:xfrm>
            <a:off x="533400" y="3124200"/>
            <a:ext cx="2743200" cy="838200"/>
          </a:xfrm>
          <a:prstGeom prst="striped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solidFill>
                  <a:srgbClr val="17375E"/>
                </a:solidFill>
                <a:latin typeface="Arial" pitchFamily="34" charset="0"/>
                <a:cs typeface="Arial" pitchFamily="34" charset="0"/>
              </a:rPr>
              <a:t>Attract/Select</a:t>
            </a:r>
            <a:endParaRPr lang="en-CA" sz="2400" b="1" dirty="0">
              <a:solidFill>
                <a:srgbClr val="17375E"/>
              </a:solidFill>
              <a:latin typeface="Arial" pitchFamily="34" charset="0"/>
              <a:cs typeface="Arial" pitchFamily="34" charset="0"/>
            </a:endParaRPr>
          </a:p>
        </p:txBody>
      </p:sp>
      <p:sp>
        <p:nvSpPr>
          <p:cNvPr id="10" name="Striped Right Arrow 9"/>
          <p:cNvSpPr/>
          <p:nvPr/>
        </p:nvSpPr>
        <p:spPr>
          <a:xfrm>
            <a:off x="6172200" y="3048000"/>
            <a:ext cx="2590800" cy="1066800"/>
          </a:xfrm>
          <a:prstGeom prst="striped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solidFill>
                  <a:srgbClr val="17375E"/>
                </a:solidFill>
                <a:latin typeface="Arial" pitchFamily="34" charset="0"/>
                <a:cs typeface="Arial" pitchFamily="34" charset="0"/>
              </a:rPr>
              <a:t>Transition</a:t>
            </a:r>
            <a:endParaRPr lang="en-CA" sz="2400" b="1" dirty="0">
              <a:solidFill>
                <a:srgbClr val="17375E"/>
              </a:solidFill>
              <a:latin typeface="Arial" pitchFamily="34" charset="0"/>
              <a:cs typeface="Arial" pitchFamily="34" charset="0"/>
            </a:endParaRPr>
          </a:p>
        </p:txBody>
      </p:sp>
      <p:sp>
        <p:nvSpPr>
          <p:cNvPr id="11" name="Rectangle 10"/>
          <p:cNvSpPr/>
          <p:nvPr/>
        </p:nvSpPr>
        <p:spPr>
          <a:xfrm>
            <a:off x="3588397" y="2438400"/>
            <a:ext cx="1967205" cy="369332"/>
          </a:xfrm>
          <a:prstGeom prst="rect">
            <a:avLst/>
          </a:prstGeom>
        </p:spPr>
        <p:txBody>
          <a:bodyPr wrap="square">
            <a:spAutoFit/>
          </a:bodyPr>
          <a:lstStyle/>
          <a:p>
            <a:pPr algn="ctr"/>
            <a:r>
              <a:rPr lang="en-CA" b="1" dirty="0" smtClean="0">
                <a:solidFill>
                  <a:srgbClr val="17375E"/>
                </a:solidFill>
                <a:latin typeface="Arial" pitchFamily="34" charset="0"/>
                <a:cs typeface="Arial" pitchFamily="34" charset="0"/>
              </a:rPr>
              <a:t>Perform/Reward</a:t>
            </a:r>
            <a:endParaRPr lang="en-CA" b="1" dirty="0">
              <a:solidFill>
                <a:srgbClr val="17375E"/>
              </a:solidFill>
              <a:latin typeface="Arial" pitchFamily="34" charset="0"/>
              <a:cs typeface="Arial" pitchFamily="34" charset="0"/>
            </a:endParaRPr>
          </a:p>
        </p:txBody>
      </p:sp>
      <p:sp>
        <p:nvSpPr>
          <p:cNvPr id="13" name="Up Arrow 12"/>
          <p:cNvSpPr/>
          <p:nvPr/>
        </p:nvSpPr>
        <p:spPr>
          <a:xfrm>
            <a:off x="3581400" y="4724400"/>
            <a:ext cx="484632" cy="978408"/>
          </a:xfrm>
          <a:prstGeom prst="up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Down Arrow 13"/>
          <p:cNvSpPr/>
          <p:nvPr/>
        </p:nvSpPr>
        <p:spPr>
          <a:xfrm>
            <a:off x="5105400" y="4876800"/>
            <a:ext cx="484632" cy="914400"/>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14"/>
          <p:cNvSpPr/>
          <p:nvPr/>
        </p:nvSpPr>
        <p:spPr>
          <a:xfrm rot="10800000" flipV="1">
            <a:off x="3588391" y="3988593"/>
            <a:ext cx="1967205" cy="369332"/>
          </a:xfrm>
          <a:prstGeom prst="rect">
            <a:avLst/>
          </a:prstGeom>
        </p:spPr>
        <p:txBody>
          <a:bodyPr wrap="square">
            <a:spAutoFit/>
          </a:bodyPr>
          <a:lstStyle/>
          <a:p>
            <a:pPr algn="ctr"/>
            <a:r>
              <a:rPr lang="en-CA" b="1" dirty="0" smtClean="0">
                <a:latin typeface="Arial" pitchFamily="34" charset="0"/>
                <a:cs typeface="Arial" pitchFamily="34" charset="0"/>
              </a:rPr>
              <a:t> </a:t>
            </a:r>
            <a:r>
              <a:rPr lang="en-CA" b="1" dirty="0" smtClean="0">
                <a:solidFill>
                  <a:srgbClr val="17375E"/>
                </a:solidFill>
                <a:latin typeface="Arial" pitchFamily="34" charset="0"/>
                <a:cs typeface="Arial" pitchFamily="34" charset="0"/>
              </a:rPr>
              <a:t>Develop/Retain</a:t>
            </a:r>
            <a:endParaRPr lang="en-CA" b="1" dirty="0">
              <a:solidFill>
                <a:srgbClr val="17375E"/>
              </a:solidFill>
              <a:latin typeface="Arial" pitchFamily="34" charset="0"/>
              <a:cs typeface="Arial" pitchFamily="34" charset="0"/>
            </a:endParaRPr>
          </a:p>
        </p:txBody>
      </p:sp>
      <p:sp>
        <p:nvSpPr>
          <p:cNvPr id="17" name="TextBox 16"/>
          <p:cNvSpPr txBox="1"/>
          <p:nvPr/>
        </p:nvSpPr>
        <p:spPr>
          <a:xfrm>
            <a:off x="2743200" y="5867400"/>
            <a:ext cx="4038599"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   </a:t>
            </a:r>
            <a:r>
              <a:rPr lang="en-US" sz="2000" b="1" dirty="0" smtClean="0">
                <a:solidFill>
                  <a:srgbClr val="17375E"/>
                </a:solidFill>
                <a:latin typeface="Arial" pitchFamily="34" charset="0"/>
                <a:cs typeface="Arial" pitchFamily="34" charset="0"/>
              </a:rPr>
              <a:t>Communication &amp; Feedback</a:t>
            </a:r>
            <a:endParaRPr lang="en-US" sz="2000" b="1" dirty="0">
              <a:solidFill>
                <a:srgbClr val="17375E"/>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36</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Individual Development Plan</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200400"/>
            <a:ext cx="8153400" cy="1883593"/>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Tool to help develop and motivate an individual</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A focused and individualized approach to determine 	needs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Member of Excellence criteria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37</a:t>
            </a:fld>
            <a:endParaRPr lang="en-US" dirty="0"/>
          </a:p>
        </p:txBody>
      </p:sp>
      <p:sp>
        <p:nvSpPr>
          <p:cNvPr id="5" name="Title 4"/>
          <p:cNvSpPr>
            <a:spLocks noGrp="1"/>
          </p:cNvSpPr>
          <p:nvPr>
            <p:ph type="title"/>
          </p:nvPr>
        </p:nvSpPr>
        <p:spPr>
          <a:xfrm>
            <a:off x="457200" y="685800"/>
            <a:ext cx="8229600" cy="3384920"/>
          </a:xfrm>
        </p:spPr>
        <p:txBody>
          <a:bodyPr>
            <a:normAutofit/>
          </a:bodyPr>
          <a:lstStyle/>
          <a:p>
            <a:r>
              <a:rPr lang="en-US" sz="3600" dirty="0" smtClean="0">
                <a:solidFill>
                  <a:srgbClr val="17375E"/>
                </a:solidFill>
                <a:latin typeface="Arial" pitchFamily="34" charset="0"/>
                <a:cs typeface="Arial" pitchFamily="34" charset="0"/>
              </a:rPr>
              <a:t>Forward Thinking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3429000"/>
            <a:ext cx="8153400" cy="1551194"/>
          </a:xfrm>
          <a:prstGeom prst="rect">
            <a:avLst/>
          </a:prstGeom>
        </p:spPr>
        <p:txBody>
          <a:bodyPr wrap="square">
            <a:spAutoFit/>
          </a:bodyPr>
          <a:lstStyle/>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		Constant On-going Discussion</a:t>
            </a:r>
          </a:p>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			Continuous Evaluation</a:t>
            </a:r>
          </a:p>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				Leaving a Legacy</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38</a:t>
            </a:fld>
            <a:endParaRPr lang="en-US" dirty="0"/>
          </a:p>
        </p:txBody>
      </p:sp>
      <p:sp>
        <p:nvSpPr>
          <p:cNvPr id="5" name="Title 4"/>
          <p:cNvSpPr>
            <a:spLocks noGrp="1"/>
          </p:cNvSpPr>
          <p:nvPr>
            <p:ph type="title"/>
          </p:nvPr>
        </p:nvSpPr>
        <p:spPr>
          <a:xfrm>
            <a:off x="457200" y="685800"/>
            <a:ext cx="8229600" cy="3384920"/>
          </a:xfrm>
        </p:spPr>
        <p:txBody>
          <a:bodyPr>
            <a:normAutofit/>
          </a:bodyPr>
          <a:lstStyle/>
          <a:p>
            <a:r>
              <a:rPr lang="en-US" sz="4400" dirty="0" smtClean="0">
                <a:solidFill>
                  <a:srgbClr val="17375E"/>
                </a:solidFill>
                <a:latin typeface="Arial" pitchFamily="34" charset="0"/>
                <a:cs typeface="Arial" pitchFamily="34" charset="0"/>
              </a:rPr>
              <a:t>And Going Forward:</a:t>
            </a:r>
            <a:endParaRPr lang="en-US" sz="4400" dirty="0">
              <a:solidFill>
                <a:srgbClr val="17375E"/>
              </a:solidFill>
              <a:latin typeface="Arial" pitchFamily="34" charset="0"/>
              <a:cs typeface="Arial" pitchFamily="34" charset="0"/>
            </a:endParaRPr>
          </a:p>
        </p:txBody>
      </p:sp>
      <p:sp>
        <p:nvSpPr>
          <p:cNvPr id="6" name="Rectangle 5"/>
          <p:cNvSpPr/>
          <p:nvPr/>
        </p:nvSpPr>
        <p:spPr>
          <a:xfrm>
            <a:off x="533400" y="3429000"/>
            <a:ext cx="8153400" cy="2215991"/>
          </a:xfrm>
          <a:prstGeom prst="rect">
            <a:avLst/>
          </a:prstGeom>
        </p:spPr>
        <p:txBody>
          <a:bodyPr wrap="square">
            <a:spAutoFit/>
          </a:bodyPr>
          <a:lstStyle/>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Unknown</a:t>
            </a:r>
          </a:p>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A good leader inspires others with confidence in her;         a great leader inspires them with confidence in themselves.</a:t>
            </a:r>
          </a:p>
          <a:p>
            <a:pPr>
              <a:lnSpc>
                <a:spcPct val="90000"/>
              </a:lnSpc>
              <a:spcBef>
                <a:spcPts val="1200"/>
              </a:spcBef>
              <a:spcAft>
                <a:spcPts val="600"/>
              </a:spcAft>
              <a:buClr>
                <a:schemeClr val="accent1"/>
              </a:buClr>
              <a:buSzPct val="68000"/>
            </a:pPr>
            <a:r>
              <a:rPr lang="en-US" sz="2400" dirty="0" smtClean="0">
                <a:solidFill>
                  <a:srgbClr val="17375E"/>
                </a:solidFill>
                <a:latin typeface="Arial" charset="0"/>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39</a:t>
            </a:fld>
            <a:endParaRPr lang="en-US" dirty="0"/>
          </a:p>
        </p:txBody>
      </p:sp>
      <p:sp>
        <p:nvSpPr>
          <p:cNvPr id="5" name="Title 4"/>
          <p:cNvSpPr>
            <a:spLocks noGrp="1"/>
          </p:cNvSpPr>
          <p:nvPr>
            <p:ph type="title"/>
          </p:nvPr>
        </p:nvSpPr>
        <p:spPr>
          <a:xfrm>
            <a:off x="457200" y="685800"/>
            <a:ext cx="8229600" cy="3384920"/>
          </a:xfrm>
        </p:spPr>
        <p:txBody>
          <a:bodyPr>
            <a:normAutofit/>
          </a:bodyPr>
          <a:lstStyle/>
          <a:p>
            <a:pPr algn="r"/>
            <a:r>
              <a:rPr lang="en-US" sz="4000" dirty="0" smtClean="0">
                <a:solidFill>
                  <a:srgbClr val="17375E"/>
                </a:solidFill>
                <a:latin typeface="Arial" pitchFamily="34" charset="0"/>
                <a:cs typeface="Arial" pitchFamily="34" charset="0"/>
              </a:rPr>
              <a:t>RESPONSIBILITIES OF</a:t>
            </a:r>
            <a:br>
              <a:rPr lang="en-US" sz="4000" dirty="0" smtClean="0">
                <a:solidFill>
                  <a:srgbClr val="17375E"/>
                </a:solidFill>
                <a:latin typeface="Arial" pitchFamily="34" charset="0"/>
                <a:cs typeface="Arial" pitchFamily="34" charset="0"/>
              </a:rPr>
            </a:br>
            <a:r>
              <a:rPr lang="en-US" sz="4000" dirty="0" smtClean="0">
                <a:solidFill>
                  <a:srgbClr val="17375E"/>
                </a:solidFill>
                <a:latin typeface="Arial" pitchFamily="34" charset="0"/>
                <a:cs typeface="Arial" pitchFamily="34" charset="0"/>
              </a:rPr>
              <a:t>LEADERSHIP </a:t>
            </a:r>
            <a:endParaRPr lang="en-US" sz="4000" dirty="0">
              <a:solidFill>
                <a:srgbClr val="17375E"/>
              </a:solidFill>
              <a:latin typeface="Arial" pitchFamily="34" charset="0"/>
              <a:cs typeface="Arial" pitchFamily="34" charset="0"/>
            </a:endParaRPr>
          </a:p>
        </p:txBody>
      </p:sp>
      <p:sp>
        <p:nvSpPr>
          <p:cNvPr id="6" name="Rectangle 5"/>
          <p:cNvSpPr/>
          <p:nvPr/>
        </p:nvSpPr>
        <p:spPr>
          <a:xfrm>
            <a:off x="533400" y="3200400"/>
            <a:ext cx="8153400" cy="3240887"/>
          </a:xfrm>
          <a:prstGeom prst="rect">
            <a:avLst/>
          </a:prstGeom>
        </p:spPr>
        <p:txBody>
          <a:bodyPr wrap="square">
            <a:spAutoFit/>
          </a:bodyPr>
          <a:lstStyle/>
          <a:p>
            <a:pPr algn="r">
              <a:lnSpc>
                <a:spcPct val="90000"/>
              </a:lnSpc>
              <a:spcBef>
                <a:spcPts val="1200"/>
              </a:spcBef>
              <a:spcAft>
                <a:spcPts val="600"/>
              </a:spcAft>
              <a:buClr>
                <a:schemeClr val="accent1"/>
              </a:buClr>
              <a:buSzPct val="68000"/>
            </a:pPr>
            <a:r>
              <a:rPr lang="en-US" sz="2400" dirty="0" smtClean="0">
                <a:solidFill>
                  <a:srgbClr val="17375E"/>
                </a:solidFill>
                <a:latin typeface="Arial" charset="0"/>
              </a:rPr>
              <a:t>Leave tracks</a:t>
            </a:r>
          </a:p>
          <a:p>
            <a:pPr algn="r">
              <a:lnSpc>
                <a:spcPct val="90000"/>
              </a:lnSpc>
              <a:spcBef>
                <a:spcPts val="1200"/>
              </a:spcBef>
              <a:spcAft>
                <a:spcPts val="600"/>
              </a:spcAft>
              <a:buClr>
                <a:schemeClr val="accent1"/>
              </a:buClr>
              <a:buSzPct val="68000"/>
            </a:pPr>
            <a:r>
              <a:rPr lang="en-US" sz="2400" dirty="0" smtClean="0">
                <a:solidFill>
                  <a:srgbClr val="17375E"/>
                </a:solidFill>
                <a:latin typeface="Arial" charset="0"/>
              </a:rPr>
              <a:t>Pave the  easier for those who will follow</a:t>
            </a:r>
          </a:p>
          <a:p>
            <a:pPr algn="r">
              <a:lnSpc>
                <a:spcPct val="90000"/>
              </a:lnSpc>
              <a:spcBef>
                <a:spcPts val="1200"/>
              </a:spcBef>
              <a:spcAft>
                <a:spcPts val="600"/>
              </a:spcAft>
              <a:buClr>
                <a:schemeClr val="accent1"/>
              </a:buClr>
              <a:buSzPct val="68000"/>
            </a:pPr>
            <a:r>
              <a:rPr lang="en-US" sz="2400" dirty="0" smtClean="0">
                <a:solidFill>
                  <a:srgbClr val="17375E"/>
                </a:solidFill>
                <a:latin typeface="Arial" charset="0"/>
              </a:rPr>
              <a:t>Leave things better than you found them</a:t>
            </a:r>
          </a:p>
          <a:p>
            <a:pPr algn="r">
              <a:lnSpc>
                <a:spcPct val="90000"/>
              </a:lnSpc>
              <a:spcBef>
                <a:spcPts val="1200"/>
              </a:spcBef>
              <a:spcAft>
                <a:spcPts val="600"/>
              </a:spcAft>
              <a:buClr>
                <a:schemeClr val="accent1"/>
              </a:buClr>
              <a:buSzPct val="68000"/>
            </a:pPr>
            <a:r>
              <a:rPr lang="en-US" sz="2400" dirty="0" smtClean="0">
                <a:solidFill>
                  <a:srgbClr val="17375E"/>
                </a:solidFill>
                <a:latin typeface="Arial" charset="0"/>
              </a:rPr>
              <a:t>Make things easier for those who will follow</a:t>
            </a:r>
          </a:p>
          <a:p>
            <a:pPr algn="r">
              <a:lnSpc>
                <a:spcPct val="90000"/>
              </a:lnSpc>
              <a:spcBef>
                <a:spcPts val="1200"/>
              </a:spcBef>
              <a:spcAft>
                <a:spcPts val="600"/>
              </a:spcAft>
              <a:buClr>
                <a:schemeClr val="accent1"/>
              </a:buClr>
              <a:buSzPct val="68000"/>
            </a:pPr>
            <a:r>
              <a:rPr lang="en-US" sz="2400" dirty="0" smtClean="0">
                <a:solidFill>
                  <a:srgbClr val="17375E"/>
                </a:solidFill>
                <a:latin typeface="Arial" charset="0"/>
              </a:rPr>
              <a:t>Share “lessons learned”</a:t>
            </a:r>
          </a:p>
          <a:p>
            <a:pPr>
              <a:lnSpc>
                <a:spcPct val="90000"/>
              </a:lnSpc>
              <a:spcBef>
                <a:spcPts val="1200"/>
              </a:spcBef>
              <a:spcAft>
                <a:spcPts val="600"/>
              </a:spcAft>
              <a:buClr>
                <a:schemeClr val="accent1"/>
              </a:buClr>
              <a:buSzPct val="68000"/>
            </a:pPr>
            <a:endParaRPr lang="en-US" sz="2400" dirty="0" smtClean="0">
              <a:solidFill>
                <a:srgbClr val="17375E"/>
              </a:solidFill>
              <a:latin typeface="Arial" charset="0"/>
            </a:endParaRPr>
          </a:p>
        </p:txBody>
      </p:sp>
      <p:pic>
        <p:nvPicPr>
          <p:cNvPr id="7" name="Picture 5" descr="MCAN04429_0000[1]"/>
          <p:cNvPicPr>
            <a:picLocks noChangeAspect="1" noChangeArrowheads="1"/>
          </p:cNvPicPr>
          <p:nvPr/>
        </p:nvPicPr>
        <p:blipFill>
          <a:blip r:embed="rId3" cstate="print"/>
          <a:srcRect/>
          <a:stretch>
            <a:fillRect/>
          </a:stretch>
        </p:blipFill>
        <p:spPr bwMode="auto">
          <a:xfrm rot="1574457">
            <a:off x="1840465" y="2704231"/>
            <a:ext cx="725488" cy="911225"/>
          </a:xfrm>
          <a:prstGeom prst="rect">
            <a:avLst/>
          </a:prstGeom>
          <a:noFill/>
          <a:ln w="9525">
            <a:noFill/>
            <a:miter lim="800000"/>
            <a:headEnd/>
            <a:tailEnd/>
          </a:ln>
        </p:spPr>
      </p:pic>
      <p:pic>
        <p:nvPicPr>
          <p:cNvPr id="8" name="Picture 5" descr="MCAN04429_0000[1]"/>
          <p:cNvPicPr>
            <a:picLocks noChangeAspect="1" noChangeArrowheads="1"/>
          </p:cNvPicPr>
          <p:nvPr/>
        </p:nvPicPr>
        <p:blipFill>
          <a:blip r:embed="rId3" cstate="print"/>
          <a:srcRect/>
          <a:stretch>
            <a:fillRect/>
          </a:stretch>
        </p:blipFill>
        <p:spPr bwMode="auto">
          <a:xfrm rot="1574457">
            <a:off x="697464" y="3390032"/>
            <a:ext cx="725488" cy="911225"/>
          </a:xfrm>
          <a:prstGeom prst="rect">
            <a:avLst/>
          </a:prstGeom>
          <a:noFill/>
          <a:ln w="9525">
            <a:noFill/>
            <a:miter lim="800000"/>
            <a:headEnd/>
            <a:tailEnd/>
          </a:ln>
        </p:spPr>
      </p:pic>
      <p:pic>
        <p:nvPicPr>
          <p:cNvPr id="9" name="Picture 5" descr="MCAN04429_0000[1]"/>
          <p:cNvPicPr>
            <a:picLocks noChangeAspect="1" noChangeArrowheads="1"/>
          </p:cNvPicPr>
          <p:nvPr/>
        </p:nvPicPr>
        <p:blipFill>
          <a:blip r:embed="rId3" cstate="print"/>
          <a:srcRect/>
          <a:stretch>
            <a:fillRect/>
          </a:stretch>
        </p:blipFill>
        <p:spPr bwMode="auto">
          <a:xfrm rot="1574457">
            <a:off x="164064" y="4456832"/>
            <a:ext cx="725488" cy="911225"/>
          </a:xfrm>
          <a:prstGeom prst="rect">
            <a:avLst/>
          </a:prstGeom>
          <a:noFill/>
          <a:ln w="9525">
            <a:noFill/>
            <a:miter lim="800000"/>
            <a:headEnd/>
            <a:tailEnd/>
          </a:ln>
        </p:spPr>
      </p:pic>
      <p:pic>
        <p:nvPicPr>
          <p:cNvPr id="10" name="Picture 5" descr="MCAN04429_0000[1]"/>
          <p:cNvPicPr>
            <a:picLocks noChangeAspect="1" noChangeArrowheads="1"/>
          </p:cNvPicPr>
          <p:nvPr/>
        </p:nvPicPr>
        <p:blipFill>
          <a:blip r:embed="rId3" cstate="print"/>
          <a:srcRect/>
          <a:stretch>
            <a:fillRect/>
          </a:stretch>
        </p:blipFill>
        <p:spPr bwMode="auto">
          <a:xfrm rot="1574457">
            <a:off x="545065" y="5833343"/>
            <a:ext cx="725488" cy="911225"/>
          </a:xfrm>
          <a:prstGeom prst="rect">
            <a:avLst/>
          </a:prstGeom>
          <a:noFill/>
          <a:ln w="9525">
            <a:noFill/>
            <a:miter lim="800000"/>
            <a:headEnd/>
            <a:tailEnd/>
          </a:ln>
        </p:spPr>
      </p:pic>
      <p:pic>
        <p:nvPicPr>
          <p:cNvPr id="11" name="Picture 5" descr="MCAN04429_0000[1]"/>
          <p:cNvPicPr>
            <a:picLocks noChangeAspect="1" noChangeArrowheads="1"/>
          </p:cNvPicPr>
          <p:nvPr/>
        </p:nvPicPr>
        <p:blipFill>
          <a:blip r:embed="rId3" cstate="print"/>
          <a:srcRect/>
          <a:stretch>
            <a:fillRect/>
          </a:stretch>
        </p:blipFill>
        <p:spPr bwMode="auto">
          <a:xfrm rot="1574457">
            <a:off x="1992865" y="5980833"/>
            <a:ext cx="725488" cy="911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anim calcmode="lin" valueType="num">
                                      <p:cBhvr>
                                        <p:cTn id="14" dur="500" fill="hold"/>
                                        <p:tgtEl>
                                          <p:spTgt spid="8"/>
                                        </p:tgtEl>
                                        <p:attrNameLst>
                                          <p:attrName>ppt_x</p:attrName>
                                        </p:attrNameLst>
                                      </p:cBhvr>
                                      <p:tavLst>
                                        <p:tav tm="0">
                                          <p:val>
                                            <p:strVal val="#ppt_x"/>
                                          </p:val>
                                        </p:tav>
                                        <p:tav tm="100000">
                                          <p:val>
                                            <p:strVal val="#ppt_x"/>
                                          </p:val>
                                        </p:tav>
                                      </p:tavLst>
                                    </p:anim>
                                    <p:anim calcmode="lin" valueType="num">
                                      <p:cBhvr>
                                        <p:cTn id="15" dur="500" fill="hold"/>
                                        <p:tgtEl>
                                          <p:spTgt spid="8"/>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anim calcmode="lin" valueType="num">
                                      <p:cBhvr>
                                        <p:cTn id="20" dur="500" fill="hold"/>
                                        <p:tgtEl>
                                          <p:spTgt spid="9"/>
                                        </p:tgtEl>
                                        <p:attrNameLst>
                                          <p:attrName>ppt_x</p:attrName>
                                        </p:attrNameLst>
                                      </p:cBhvr>
                                      <p:tavLst>
                                        <p:tav tm="0">
                                          <p:val>
                                            <p:strVal val="#ppt_x"/>
                                          </p:val>
                                        </p:tav>
                                        <p:tav tm="100000">
                                          <p:val>
                                            <p:strVal val="#ppt_x"/>
                                          </p:val>
                                        </p:tav>
                                      </p:tavLst>
                                    </p:anim>
                                    <p:anim calcmode="lin" valueType="num">
                                      <p:cBhvr>
                                        <p:cTn id="21" dur="500" fill="hold"/>
                                        <p:tgtEl>
                                          <p:spTgt spid="9"/>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anim calcmode="lin" valueType="num">
                                      <p:cBhvr>
                                        <p:cTn id="26" dur="500" fill="hold"/>
                                        <p:tgtEl>
                                          <p:spTgt spid="10"/>
                                        </p:tgtEl>
                                        <p:attrNameLst>
                                          <p:attrName>ppt_x</p:attrName>
                                        </p:attrNameLst>
                                      </p:cBhvr>
                                      <p:tavLst>
                                        <p:tav tm="0">
                                          <p:val>
                                            <p:strVal val="#ppt_x"/>
                                          </p:val>
                                        </p:tav>
                                        <p:tav tm="100000">
                                          <p:val>
                                            <p:strVal val="#ppt_x"/>
                                          </p:val>
                                        </p:tav>
                                      </p:tavLst>
                                    </p:anim>
                                    <p:anim calcmode="lin" valueType="num">
                                      <p:cBhvr>
                                        <p:cTn id="27" dur="500" fill="hold"/>
                                        <p:tgtEl>
                                          <p:spTgt spid="10"/>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anim calcmode="lin" valueType="num">
                                      <p:cBhvr>
                                        <p:cTn id="32" dur="500" fill="hold"/>
                                        <p:tgtEl>
                                          <p:spTgt spid="11"/>
                                        </p:tgtEl>
                                        <p:attrNameLst>
                                          <p:attrName>ppt_x</p:attrName>
                                        </p:attrNameLst>
                                      </p:cBhvr>
                                      <p:tavLst>
                                        <p:tav tm="0">
                                          <p:val>
                                            <p:strVal val="#ppt_x"/>
                                          </p:val>
                                        </p:tav>
                                        <p:tav tm="100000">
                                          <p:val>
                                            <p:strVal val="#ppt_x"/>
                                          </p:val>
                                        </p:tav>
                                      </p:tavLst>
                                    </p:anim>
                                    <p:anim calcmode="lin" valueType="num">
                                      <p:cBhvr>
                                        <p:cTn id="33"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spcAft>
                <a:spcPts val="600"/>
              </a:spcAft>
              <a:buNone/>
            </a:pPr>
            <a:r>
              <a:rPr lang="en-US" sz="3600" b="1" dirty="0" smtClean="0">
                <a:latin typeface="Arial" pitchFamily="34" charset="0"/>
                <a:cs typeface="Arial" pitchFamily="34" charset="0"/>
              </a:rPr>
              <a:t>Leading with Purpose</a:t>
            </a:r>
          </a:p>
          <a:p>
            <a:r>
              <a:rPr lang="en-US" sz="2400" b="1" dirty="0" smtClean="0">
                <a:latin typeface="Arial" pitchFamily="34" charset="0"/>
                <a:cs typeface="Arial" pitchFamily="34" charset="0"/>
              </a:rPr>
              <a:t>How motivated are you when you have to do something without meaning, without purpose? </a:t>
            </a:r>
          </a:p>
          <a:p>
            <a:r>
              <a:rPr lang="en-US" sz="2400" b="1" dirty="0" smtClean="0">
                <a:latin typeface="Arial" pitchFamily="34" charset="0"/>
                <a:cs typeface="Arial" pitchFamily="34" charset="0"/>
              </a:rPr>
              <a:t>Leading with passion is to lead with clarity and purpose.</a:t>
            </a:r>
          </a:p>
          <a:p>
            <a:r>
              <a:rPr lang="en-US" sz="2400" b="1" dirty="0" smtClean="0">
                <a:latin typeface="Arial" pitchFamily="34" charset="0"/>
                <a:cs typeface="Arial" pitchFamily="34" charset="0"/>
              </a:rPr>
              <a:t>Leading with purpose begins with intention.</a:t>
            </a:r>
          </a:p>
          <a:p>
            <a:r>
              <a:rPr lang="en-US" sz="2400" b="1" dirty="0" smtClean="0">
                <a:latin typeface="Arial" pitchFamily="34" charset="0"/>
                <a:cs typeface="Arial" pitchFamily="34" charset="0"/>
              </a:rPr>
              <a:t>What gifts have you been given to share with the world?</a:t>
            </a:r>
          </a:p>
          <a:p>
            <a:r>
              <a:rPr lang="en-US" sz="2400" b="1" dirty="0" smtClean="0">
                <a:latin typeface="Arial" pitchFamily="34" charset="0"/>
                <a:cs typeface="Arial" pitchFamily="34" charset="0"/>
              </a:rPr>
              <a:t>Lead with these gifts and you will lead with purpose. </a:t>
            </a:r>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4</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40</a:t>
            </a:fld>
            <a:endParaRPr lang="en-US" dirty="0"/>
          </a:p>
        </p:txBody>
      </p:sp>
      <p:sp>
        <p:nvSpPr>
          <p:cNvPr id="5" name="Title 4"/>
          <p:cNvSpPr>
            <a:spLocks noGrp="1"/>
          </p:cNvSpPr>
          <p:nvPr>
            <p:ph type="title"/>
          </p:nvPr>
        </p:nvSpPr>
        <p:spPr>
          <a:xfrm>
            <a:off x="457200" y="274638"/>
            <a:ext cx="8229600" cy="3796082"/>
          </a:xfrm>
        </p:spPr>
        <p:txBody>
          <a:bodyPr>
            <a:normAutofit/>
          </a:bodyPr>
          <a:lstStyle/>
          <a:p>
            <a:r>
              <a:rPr lang="en-US" sz="3600" dirty="0" smtClean="0">
                <a:solidFill>
                  <a:srgbClr val="17375E"/>
                </a:solidFill>
                <a:latin typeface="Arial" pitchFamily="34" charset="0"/>
                <a:cs typeface="Arial" pitchFamily="34" charset="0"/>
              </a:rPr>
              <a:t>Thoughts to Remember</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971800"/>
            <a:ext cx="8153400" cy="2779222"/>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understand the values and opinions of their 	followers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are energetic people who inspire others by 	example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foster collaboration</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can make a positive difference in someone’s life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109472"/>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41</a:t>
            </a:fld>
            <a:endParaRPr lang="en-US" dirty="0"/>
          </a:p>
        </p:txBody>
      </p:sp>
      <p:sp>
        <p:nvSpPr>
          <p:cNvPr id="5" name="Title 4"/>
          <p:cNvSpPr>
            <a:spLocks noGrp="1"/>
          </p:cNvSpPr>
          <p:nvPr>
            <p:ph type="title"/>
          </p:nvPr>
        </p:nvSpPr>
        <p:spPr>
          <a:xfrm>
            <a:off x="457200" y="274638"/>
            <a:ext cx="8229600" cy="3535362"/>
          </a:xfrm>
        </p:spPr>
        <p:txBody>
          <a:bodyPr>
            <a:normAutofit/>
          </a:bodyPr>
          <a:lstStyle/>
          <a:p>
            <a:r>
              <a:rPr lang="en-US" sz="3600" dirty="0" smtClean="0">
                <a:solidFill>
                  <a:srgbClr val="17375E"/>
                </a:solidFill>
                <a:latin typeface="Arial" pitchFamily="34" charset="0"/>
                <a:cs typeface="Arial" pitchFamily="34" charset="0"/>
              </a:rPr>
              <a:t>In Closing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667000"/>
            <a:ext cx="8153400" cy="3342453"/>
          </a:xfrm>
          <a:prstGeom prst="rect">
            <a:avLst/>
          </a:prstGeom>
        </p:spPr>
        <p:txBody>
          <a:bodyPr wrap="square">
            <a:spAutoFit/>
          </a:bodyPr>
          <a:lstStyle/>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are visionaries!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Leaders share the role!</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Succession planning begins the moment you walk 	through the door!</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Mentoring new leaders will make your succession 	planning a success!</a:t>
            </a:r>
          </a:p>
          <a:p>
            <a:pPr>
              <a:lnSpc>
                <a:spcPct val="90000"/>
              </a:lnSpc>
              <a:spcBef>
                <a:spcPts val="1200"/>
              </a:spcBef>
              <a:spcAft>
                <a:spcPts val="600"/>
              </a:spcAft>
              <a:buClr>
                <a:schemeClr val="accent1"/>
              </a:buClr>
              <a:buSzPct val="68000"/>
              <a:buFont typeface="Wingdings" pitchFamily="2" charset="2"/>
              <a:buChar char="Ø"/>
            </a:pPr>
            <a:r>
              <a:rPr lang="en-US" sz="2400" dirty="0" smtClean="0">
                <a:solidFill>
                  <a:srgbClr val="17375E"/>
                </a:solidFill>
                <a:latin typeface="Arial" charset="0"/>
              </a:rPr>
              <a:t>The resources you need are already within you.</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838200"/>
          </a:xfrm>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42</a:t>
            </a:fld>
            <a:endParaRPr lang="en-US" dirty="0"/>
          </a:p>
        </p:txBody>
      </p:sp>
      <p:sp>
        <p:nvSpPr>
          <p:cNvPr id="5" name="Title 4"/>
          <p:cNvSpPr>
            <a:spLocks noGrp="1"/>
          </p:cNvSpPr>
          <p:nvPr>
            <p:ph type="title"/>
          </p:nvPr>
        </p:nvSpPr>
        <p:spPr>
          <a:xfrm>
            <a:off x="457200" y="685800"/>
            <a:ext cx="8229600" cy="2514600"/>
          </a:xfrm>
        </p:spPr>
        <p:txBody>
          <a:bodyPr>
            <a:normAutofit/>
          </a:bodyPr>
          <a:lstStyle/>
          <a:p>
            <a:pPr algn="ctr"/>
            <a:r>
              <a:rPr lang="en-US" sz="3600" dirty="0" smtClean="0">
                <a:solidFill>
                  <a:srgbClr val="17375E"/>
                </a:solidFill>
                <a:latin typeface="Arial" pitchFamily="34" charset="0"/>
                <a:cs typeface="Arial" pitchFamily="34" charset="0"/>
              </a:rPr>
              <a:t>Succession Planning</a:t>
            </a:r>
            <a:endParaRPr lang="en-US" sz="3600" dirty="0">
              <a:solidFill>
                <a:srgbClr val="17375E"/>
              </a:solidFill>
              <a:latin typeface="Arial" pitchFamily="34" charset="0"/>
              <a:cs typeface="Arial" pitchFamily="34" charset="0"/>
            </a:endParaRPr>
          </a:p>
        </p:txBody>
      </p:sp>
      <p:sp>
        <p:nvSpPr>
          <p:cNvPr id="6" name="Rectangle 5"/>
          <p:cNvSpPr/>
          <p:nvPr/>
        </p:nvSpPr>
        <p:spPr>
          <a:xfrm>
            <a:off x="533400" y="2438400"/>
            <a:ext cx="8153400" cy="2862322"/>
          </a:xfrm>
          <a:prstGeom prst="rect">
            <a:avLst/>
          </a:prstGeom>
        </p:spPr>
        <p:txBody>
          <a:bodyPr wrap="square">
            <a:spAutoFit/>
          </a:bodyPr>
          <a:lstStyle/>
          <a:p>
            <a:pPr marL="228600" indent="-228600">
              <a:lnSpc>
                <a:spcPct val="90000"/>
              </a:lnSpc>
            </a:pPr>
            <a:r>
              <a:rPr lang="en-US" sz="2000" dirty="0" smtClean="0">
                <a:solidFill>
                  <a:srgbClr val="17375E"/>
                </a:solidFill>
                <a:latin typeface="Arial" pitchFamily="34" charset="0"/>
                <a:cs typeface="Arial" pitchFamily="34" charset="0"/>
              </a:rPr>
              <a:t>Sources:</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Adapted from presentation done by Irene Karas, Past President, South Jersey Chapter IAAP (originally presented by Anita Reed Seminar Post-Convention Leadership Workshop on July 19, 2001).  </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2007-2008 AR-OK Leadership Training Presentation+New Insights about Leadership, </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Systematic Succession Planning by Rebecca Luhn Wolfe, Ph.D.</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Succession Planning Basics by Christee Gabour Atwood</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Websites:  www.mentoring.org </a:t>
            </a:r>
          </a:p>
          <a:p>
            <a:pPr marL="228600" indent="-228600">
              <a:lnSpc>
                <a:spcPct val="90000"/>
              </a:lnSpc>
              <a:buFont typeface="Wingdings" pitchFamily="2" charset="2"/>
              <a:buChar char="n"/>
            </a:pPr>
            <a:r>
              <a:rPr lang="en-US" sz="2000" dirty="0" smtClean="0">
                <a:solidFill>
                  <a:srgbClr val="17375E"/>
                </a:solidFill>
                <a:latin typeface="Arial" pitchFamily="34" charset="0"/>
                <a:cs typeface="Arial" pitchFamily="34" charset="0"/>
              </a:rPr>
              <a:t>www.sonic.net/~mfreeman/me</a:t>
            </a:r>
            <a:r>
              <a:rPr lang="en-US" sz="2000" dirty="0" smtClean="0"/>
              <a:t>ntor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spcAft>
                <a:spcPts val="600"/>
              </a:spcAft>
              <a:buNone/>
            </a:pPr>
            <a:endParaRPr lang="en-US" sz="3600" b="1" dirty="0" smtClean="0">
              <a:latin typeface="Arial" pitchFamily="34" charset="0"/>
              <a:cs typeface="Arial" pitchFamily="34" charset="0"/>
            </a:endParaRPr>
          </a:p>
          <a:p>
            <a:pPr algn="ctr">
              <a:spcAft>
                <a:spcPts val="600"/>
              </a:spcAft>
              <a:buNone/>
            </a:pPr>
            <a:r>
              <a:rPr lang="en-US" sz="3600" b="1" dirty="0" smtClean="0">
                <a:latin typeface="Arial" pitchFamily="34" charset="0"/>
                <a:cs typeface="Arial" pitchFamily="34" charset="0"/>
              </a:rPr>
              <a:t>Leading with Vision</a:t>
            </a:r>
          </a:p>
          <a:p>
            <a:r>
              <a:rPr lang="en-US" sz="2400" b="1" dirty="0" smtClean="0">
                <a:latin typeface="Arial" pitchFamily="34" charset="0"/>
                <a:cs typeface="Arial" pitchFamily="34" charset="0"/>
              </a:rPr>
              <a:t>Purpose gives us meaning and context.  Vision gives us clarity and direction.  Together, these two leadership essentials inspire ingenuity and a compelling sense of desire.</a:t>
            </a:r>
          </a:p>
          <a:p>
            <a:pPr>
              <a:buNone/>
            </a:pP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5</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a:bodyPr>
          <a:lstStyle/>
          <a:p>
            <a:pPr algn="ctr">
              <a:spcAft>
                <a:spcPts val="600"/>
              </a:spcAft>
              <a:buNone/>
            </a:pPr>
            <a:endParaRPr lang="en-US" sz="3600" b="1" dirty="0" smtClean="0">
              <a:latin typeface="Arial" pitchFamily="34" charset="0"/>
              <a:cs typeface="Arial" pitchFamily="34" charset="0"/>
            </a:endParaRPr>
          </a:p>
          <a:p>
            <a:pPr algn="ctr">
              <a:spcAft>
                <a:spcPts val="600"/>
              </a:spcAft>
              <a:buNone/>
            </a:pPr>
            <a:r>
              <a:rPr lang="en-US" sz="3600" b="1" dirty="0" smtClean="0">
                <a:latin typeface="Arial" pitchFamily="34" charset="0"/>
                <a:cs typeface="Arial" pitchFamily="34" charset="0"/>
              </a:rPr>
              <a:t>Leading with Heart</a:t>
            </a:r>
          </a:p>
          <a:p>
            <a:r>
              <a:rPr lang="en-US" sz="2400" b="1" dirty="0" smtClean="0">
                <a:latin typeface="Arial" pitchFamily="34" charset="0"/>
                <a:cs typeface="Arial" pitchFamily="34" charset="0"/>
              </a:rPr>
              <a:t>There is no limit to the heart.  Its energy is universal. Time and time again it empowers us to manifest  purpose and vision into extraordinary results. </a:t>
            </a:r>
          </a:p>
          <a:p>
            <a:pPr>
              <a:buNone/>
            </a:pP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6</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a:bodyPr>
          <a:lstStyle/>
          <a:p>
            <a:pPr algn="ctr">
              <a:spcAft>
                <a:spcPts val="600"/>
              </a:spcAft>
              <a:buNone/>
            </a:pPr>
            <a:endParaRPr lang="en-US" sz="3600" b="1" dirty="0" smtClean="0">
              <a:latin typeface="Arial" pitchFamily="34" charset="0"/>
              <a:cs typeface="Arial" pitchFamily="34" charset="0"/>
            </a:endParaRPr>
          </a:p>
          <a:p>
            <a:pPr algn="ctr">
              <a:spcAft>
                <a:spcPts val="600"/>
              </a:spcAft>
              <a:buNone/>
            </a:pPr>
            <a:r>
              <a:rPr lang="en-US" sz="3600" b="1" dirty="0" smtClean="0">
                <a:latin typeface="Arial" pitchFamily="34" charset="0"/>
                <a:cs typeface="Arial" pitchFamily="34" charset="0"/>
              </a:rPr>
              <a:t>Leading with Attention</a:t>
            </a:r>
          </a:p>
          <a:p>
            <a:r>
              <a:rPr lang="en-US" sz="2400" b="1" dirty="0" smtClean="0">
                <a:latin typeface="Arial" pitchFamily="34" charset="0"/>
                <a:cs typeface="Arial" pitchFamily="34" charset="0"/>
              </a:rPr>
              <a:t>Passionate leaders also recognize the value in attending to people and relationships, not just tasks and assignments. </a:t>
            </a:r>
          </a:p>
          <a:p>
            <a:pPr>
              <a:buNone/>
            </a:pP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7</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a:bodyPr>
          <a:lstStyle/>
          <a:p>
            <a:pPr algn="ctr">
              <a:spcAft>
                <a:spcPts val="600"/>
              </a:spcAft>
              <a:buNone/>
            </a:pPr>
            <a:endParaRPr lang="en-US" sz="3600" b="1" dirty="0" smtClean="0">
              <a:latin typeface="Arial" pitchFamily="34" charset="0"/>
              <a:cs typeface="Arial" pitchFamily="34" charset="0"/>
            </a:endParaRPr>
          </a:p>
          <a:p>
            <a:pPr algn="ctr">
              <a:spcAft>
                <a:spcPts val="600"/>
              </a:spcAft>
              <a:buNone/>
            </a:pPr>
            <a:r>
              <a:rPr lang="en-US" sz="3600" b="1" dirty="0" smtClean="0">
                <a:latin typeface="Arial" pitchFamily="34" charset="0"/>
                <a:cs typeface="Arial" pitchFamily="34" charset="0"/>
              </a:rPr>
              <a:t>Leading with Integrity</a:t>
            </a:r>
          </a:p>
          <a:p>
            <a:r>
              <a:rPr lang="en-US" sz="2400" b="1" dirty="0" smtClean="0">
                <a:latin typeface="Arial" pitchFamily="34" charset="0"/>
                <a:cs typeface="Arial" pitchFamily="34" charset="0"/>
              </a:rPr>
              <a:t>Integrity is a leadership essential that provides great competitive advantage because it is most difficult to copy.</a:t>
            </a:r>
            <a:endParaRPr lang="en-US" sz="2400" b="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8</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1"/>
            <a:ext cx="8229600" cy="3886200"/>
          </a:xfrm>
        </p:spPr>
        <p:txBody>
          <a:bodyPr>
            <a:normAutofit fontScale="92500" lnSpcReduction="10000"/>
          </a:bodyPr>
          <a:lstStyle/>
          <a:p>
            <a:pPr algn="ctr">
              <a:spcAft>
                <a:spcPts val="600"/>
              </a:spcAft>
              <a:buNone/>
            </a:pPr>
            <a:r>
              <a:rPr lang="en-US" sz="3600" b="1" dirty="0" smtClean="0">
                <a:latin typeface="Arial" pitchFamily="34" charset="0"/>
                <a:cs typeface="Arial" pitchFamily="34" charset="0"/>
              </a:rPr>
              <a:t>Leading with Responsibility &amp; Respect</a:t>
            </a:r>
          </a:p>
          <a:p>
            <a:pPr algn="ctr">
              <a:spcAft>
                <a:spcPts val="600"/>
              </a:spcAft>
              <a:buNone/>
            </a:pPr>
            <a:endParaRPr lang="en-US" sz="36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A great leader never sets himself above his followers except in carrying responsibilities</a:t>
            </a:r>
            <a:r>
              <a:rPr lang="en-US" sz="2400" b="1" i="1" dirty="0" smtClean="0">
                <a:latin typeface="Arial" pitchFamily="34" charset="0"/>
                <a:cs typeface="Arial" pitchFamily="34" charset="0"/>
              </a:rPr>
              <a:t>.</a:t>
            </a:r>
            <a:endParaRPr lang="en-US" sz="24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Jules </a:t>
            </a:r>
            <a:r>
              <a:rPr lang="en-US" sz="2400" b="1" i="1" dirty="0" smtClean="0">
                <a:latin typeface="Arial" pitchFamily="34" charset="0"/>
                <a:cs typeface="Arial" pitchFamily="34" charset="0"/>
              </a:rPr>
              <a:t>Ormont</a:t>
            </a:r>
            <a:endParaRPr lang="en-US" sz="2400" b="1" i="1" dirty="0" smtClean="0">
              <a:latin typeface="Arial" pitchFamily="34" charset="0"/>
              <a:cs typeface="Arial" pitchFamily="34" charset="0"/>
            </a:endParaRPr>
          </a:p>
          <a:p>
            <a:endParaRPr lang="en-US" sz="2400" b="1" dirty="0" smtClean="0">
              <a:latin typeface="Arial" pitchFamily="34" charset="0"/>
              <a:cs typeface="Arial" pitchFamily="34" charset="0"/>
            </a:endParaRPr>
          </a:p>
          <a:p>
            <a:pPr>
              <a:buNone/>
            </a:pPr>
            <a:r>
              <a:rPr lang="en-US" sz="2400" b="1" i="1" dirty="0" smtClean="0">
                <a:latin typeface="Arial" pitchFamily="34" charset="0"/>
                <a:cs typeface="Arial" pitchFamily="34" charset="0"/>
              </a:rPr>
              <a:t>Character – </a:t>
            </a:r>
            <a:r>
              <a:rPr lang="en-US" sz="2400" b="1" dirty="0" smtClean="0">
                <a:latin typeface="Arial" pitchFamily="34" charset="0"/>
                <a:cs typeface="Arial" pitchFamily="34" charset="0"/>
              </a:rPr>
              <a:t>the willingness to accept responsibility for one’s own life is the source from which self-respect springs.</a:t>
            </a:r>
          </a:p>
          <a:p>
            <a:pPr>
              <a:buNone/>
            </a:pPr>
            <a:r>
              <a:rPr lang="en-US" sz="2400" b="1" dirty="0" smtClean="0">
                <a:latin typeface="Arial" pitchFamily="34" charset="0"/>
                <a:cs typeface="Arial" pitchFamily="34" charset="0"/>
              </a:rPr>
              <a:t>                                               </a:t>
            </a:r>
            <a:r>
              <a:rPr lang="en-US" sz="2400" b="1" i="1" dirty="0" smtClean="0">
                <a:latin typeface="Arial" pitchFamily="34" charset="0"/>
                <a:cs typeface="Arial" pitchFamily="34" charset="0"/>
              </a:rPr>
              <a:t>Joan </a:t>
            </a:r>
            <a:r>
              <a:rPr lang="en-US" sz="2400" b="1" i="1" dirty="0" smtClean="0">
                <a:latin typeface="Arial" pitchFamily="34" charset="0"/>
                <a:cs typeface="Arial" pitchFamily="34" charset="0"/>
              </a:rPr>
              <a:t>Didion</a:t>
            </a:r>
            <a:endParaRPr lang="en-US" sz="2400" b="1" i="1" dirty="0">
              <a:latin typeface="Arial" pitchFamily="34" charset="0"/>
              <a:cs typeface="Arial" pitchFamily="34" charset="0"/>
            </a:endParaRPr>
          </a:p>
        </p:txBody>
      </p:sp>
      <p:sp>
        <p:nvSpPr>
          <p:cNvPr id="3" name="Footer Placeholder 2"/>
          <p:cNvSpPr>
            <a:spLocks noGrp="1"/>
          </p:cNvSpPr>
          <p:nvPr>
            <p:ph type="ftr" sz="quarter" idx="11"/>
          </p:nvPr>
        </p:nvSpPr>
        <p:spPr/>
        <p:txBody>
          <a:bodyPr/>
          <a:lstStyle/>
          <a:p>
            <a:r>
              <a:rPr lang="en-US" dirty="0" smtClean="0"/>
              <a:t>August 13, 2011</a:t>
            </a:r>
            <a:endParaRPr lang="en-US" dirty="0"/>
          </a:p>
        </p:txBody>
      </p:sp>
      <p:sp>
        <p:nvSpPr>
          <p:cNvPr id="4" name="Slide Number Placeholder 3"/>
          <p:cNvSpPr>
            <a:spLocks noGrp="1"/>
          </p:cNvSpPr>
          <p:nvPr>
            <p:ph type="sldNum" sz="quarter" idx="12"/>
          </p:nvPr>
        </p:nvSpPr>
        <p:spPr/>
        <p:txBody>
          <a:bodyPr/>
          <a:lstStyle/>
          <a:p>
            <a:fld id="{8654B1D6-5190-4FD7-A388-E147B1659021}" type="slidenum">
              <a:rPr lang="en-US" smtClean="0"/>
              <a:pPr/>
              <a:t>9</a:t>
            </a:fld>
            <a:endParaRPr lang="en-US" dirty="0"/>
          </a:p>
        </p:txBody>
      </p:sp>
      <p:sp>
        <p:nvSpPr>
          <p:cNvPr id="5" name="Title 4"/>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851</TotalTime>
  <Words>5621</Words>
  <Application>Microsoft Office PowerPoint</Application>
  <PresentationFormat>On-screen Show (4:3)</PresentationFormat>
  <Paragraphs>649</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Concourse</vt:lpstr>
      <vt:lpstr>Developing “Remarkable” Leadership Skills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Developing “Remarkable” Leadership Skills</vt:lpstr>
      <vt:lpstr>Slide 21</vt:lpstr>
      <vt:lpstr>Succession Planning  Why is succession planning important? </vt:lpstr>
      <vt:lpstr>What is Succession Planning?</vt:lpstr>
      <vt:lpstr>Succession Planning is a Process</vt:lpstr>
      <vt:lpstr>Succession Planning Steps</vt:lpstr>
      <vt:lpstr>Strategic Goal Setting</vt:lpstr>
      <vt:lpstr>Laying a Solid Foundation</vt:lpstr>
      <vt:lpstr>Succession Planning</vt:lpstr>
      <vt:lpstr>Succession Planning Provides Opportunities </vt:lpstr>
      <vt:lpstr>Developing Future Leaders </vt:lpstr>
      <vt:lpstr>Pitfalls to Avoid</vt:lpstr>
      <vt:lpstr>Mentoring</vt:lpstr>
      <vt:lpstr>Mentoring</vt:lpstr>
      <vt:lpstr>Mentoring </vt:lpstr>
      <vt:lpstr>Slide 35</vt:lpstr>
      <vt:lpstr>Individual Development Plan</vt:lpstr>
      <vt:lpstr>Forward Thinking</vt:lpstr>
      <vt:lpstr>And Going Forward:</vt:lpstr>
      <vt:lpstr>RESPONSIBILITIES OF LEADERSHIP </vt:lpstr>
      <vt:lpstr>Thoughts to Remember</vt:lpstr>
      <vt:lpstr>In Closing</vt:lpstr>
      <vt:lpstr>Succession Planning</vt:lpstr>
    </vt:vector>
  </TitlesOfParts>
  <Company>Spirit AeroSystems,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s0067548</dc:creator>
  <cp:lastModifiedBy>Spirit AeroSystems, Inc.</cp:lastModifiedBy>
  <cp:revision>189</cp:revision>
  <dcterms:created xsi:type="dcterms:W3CDTF">2011-06-27T15:16:52Z</dcterms:created>
  <dcterms:modified xsi:type="dcterms:W3CDTF">2011-08-08T12:12:46Z</dcterms:modified>
</cp:coreProperties>
</file>